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80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81" r:id="rId13"/>
    <p:sldId id="271" r:id="rId14"/>
    <p:sldId id="282" r:id="rId15"/>
    <p:sldId id="286" r:id="rId16"/>
    <p:sldId id="273" r:id="rId17"/>
    <p:sldId id="277" r:id="rId18"/>
    <p:sldId id="278" r:id="rId19"/>
    <p:sldId id="283" r:id="rId20"/>
    <p:sldId id="279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9415D-2739-4A44-81BF-CAE3F33DDEDC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84A93-34C5-4CF5-B370-C69DE17B0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B26B1453-A572-4352-AA12-CC87AB306B7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4A93-34C5-4CF5-B370-C69DE17B0C3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4A93-34C5-4CF5-B370-C69DE17B0C3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1CEC-7C28-45FD-9102-8FAE417A3CD5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576-CE46-491F-8667-AC62A396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1CEC-7C28-45FD-9102-8FAE417A3CD5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576-CE46-491F-8667-AC62A396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1CEC-7C28-45FD-9102-8FAE417A3CD5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576-CE46-491F-8667-AC62A396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1CEC-7C28-45FD-9102-8FAE417A3CD5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576-CE46-491F-8667-AC62A396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1CEC-7C28-45FD-9102-8FAE417A3CD5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576-CE46-491F-8667-AC62A396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1CEC-7C28-45FD-9102-8FAE417A3CD5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576-CE46-491F-8667-AC62A396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1CEC-7C28-45FD-9102-8FAE417A3CD5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576-CE46-491F-8667-AC62A396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1CEC-7C28-45FD-9102-8FAE417A3CD5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576-CE46-491F-8667-AC62A396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1CEC-7C28-45FD-9102-8FAE417A3CD5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576-CE46-491F-8667-AC62A396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1CEC-7C28-45FD-9102-8FAE417A3CD5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576-CE46-491F-8667-AC62A396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1CEC-7C28-45FD-9102-8FAE417A3CD5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576-CE46-491F-8667-AC62A396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1CEC-7C28-45FD-9102-8FAE417A3CD5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C576-CE46-491F-8667-AC62A396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82000" cy="59436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STUDY OF LIPID PATTERNS OF SOME INDIGENOUS ANT SPECIES USING THIN LAYER CHROMATOGRAPHY</a:t>
            </a:r>
            <a:br>
              <a:rPr lang="en-US" sz="28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SAROJ BISWAS</a:t>
            </a:r>
            <a:br>
              <a:rPr lang="en-US" sz="2400" dirty="0" smtClean="0"/>
            </a:br>
            <a:r>
              <a:rPr lang="en-US" sz="2400" dirty="0" smtClean="0"/>
              <a:t> REGISTRATION NO.  -  10111220111020004 of 2011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Under The Supervision Of </a:t>
            </a:r>
            <a:br>
              <a:rPr lang="en-US" sz="2400" dirty="0" smtClean="0"/>
            </a:br>
            <a:r>
              <a:rPr lang="en-US" sz="2400" dirty="0" smtClean="0"/>
              <a:t>Dr. </a:t>
            </a:r>
            <a:r>
              <a:rPr lang="en-US" sz="2400" dirty="0" err="1" smtClean="0"/>
              <a:t>Indrani</a:t>
            </a:r>
            <a:r>
              <a:rPr lang="en-US" sz="2400" dirty="0" smtClean="0"/>
              <a:t> </a:t>
            </a:r>
            <a:r>
              <a:rPr lang="en-US" sz="2400" dirty="0" err="1" smtClean="0"/>
              <a:t>Datta</a:t>
            </a:r>
            <a:r>
              <a:rPr lang="en-US" sz="2400" dirty="0" smtClean="0"/>
              <a:t>	</a:t>
            </a:r>
            <a:br>
              <a:rPr lang="en-US" sz="2400" dirty="0" smtClean="0"/>
            </a:br>
            <a:r>
              <a:rPr lang="en-US" sz="2400" dirty="0" smtClean="0"/>
              <a:t> Head, Department Of Molecular Biology ,</a:t>
            </a:r>
            <a:br>
              <a:rPr lang="en-US" sz="2400" dirty="0" smtClean="0"/>
            </a:br>
            <a:r>
              <a:rPr lang="en-US" sz="2400" dirty="0" smtClean="0"/>
              <a:t>APC COLLEGE , Kolkata- 7000131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895600"/>
            <a:ext cx="4724400" cy="144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RESULTS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0"/>
            <a:ext cx="32004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NON-POLAR LIPIDS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aroj\Desktop\summer project\pics\2-4-13\IMG_3698.ad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57200"/>
            <a:ext cx="1904999" cy="3915602"/>
          </a:xfrm>
          <a:prstGeom prst="rect">
            <a:avLst/>
          </a:prstGeom>
          <a:noFill/>
        </p:spPr>
      </p:pic>
      <p:pic>
        <p:nvPicPr>
          <p:cNvPr id="2051" name="Picture 3" descr="C:\Users\saroj\Desktop\summer project\pics\2-4-13\IMG_3605.a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1905000" cy="39152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62400" y="1295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343400"/>
            <a:ext cx="3048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1      2      3     4               </a:t>
            </a:r>
          </a:p>
          <a:p>
            <a:r>
              <a:rPr lang="en-US" sz="1600" b="1" dirty="0" smtClean="0"/>
              <a:t>Fig. 2  : TLC for non-polar lipids</a:t>
            </a:r>
            <a:endParaRPr lang="en-US" sz="1600" dirty="0" smtClean="0"/>
          </a:p>
          <a:p>
            <a:r>
              <a:rPr lang="en-US" sz="1600" b="1" dirty="0" smtClean="0"/>
              <a:t>1 –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Tetraponera</a:t>
            </a:r>
            <a:r>
              <a:rPr lang="en-US" sz="1600" b="1" i="1" dirty="0" smtClean="0"/>
              <a:t> </a:t>
            </a:r>
            <a:r>
              <a:rPr lang="en-US" sz="1600" b="1" dirty="0" smtClean="0"/>
              <a:t>spp.</a:t>
            </a:r>
            <a:endParaRPr lang="en-US" sz="1600" dirty="0" smtClean="0"/>
          </a:p>
          <a:p>
            <a:r>
              <a:rPr lang="en-US" sz="1600" b="1" dirty="0" smtClean="0"/>
              <a:t>2 – </a:t>
            </a:r>
            <a:r>
              <a:rPr lang="en-US" sz="1600" b="1" i="1" dirty="0" err="1" smtClean="0"/>
              <a:t>Diacamma</a:t>
            </a:r>
            <a:r>
              <a:rPr lang="en-US" sz="1600" b="1" i="1" dirty="0" smtClean="0"/>
              <a:t> </a:t>
            </a:r>
            <a:r>
              <a:rPr lang="en-US" sz="1600" b="1" dirty="0" smtClean="0"/>
              <a:t>spp.</a:t>
            </a:r>
            <a:endParaRPr lang="en-US" sz="1600" dirty="0" smtClean="0"/>
          </a:p>
          <a:p>
            <a:r>
              <a:rPr lang="en-US" sz="1600" b="1" dirty="0" smtClean="0"/>
              <a:t>3 – </a:t>
            </a:r>
            <a:r>
              <a:rPr lang="en-US" sz="1600" b="1" i="1" dirty="0" err="1" smtClean="0"/>
              <a:t>Camponotus</a:t>
            </a:r>
            <a:r>
              <a:rPr lang="en-US" sz="1600" b="1" i="1" dirty="0" smtClean="0"/>
              <a:t> </a:t>
            </a:r>
            <a:r>
              <a:rPr lang="en-US" sz="1600" b="1" dirty="0" smtClean="0"/>
              <a:t>spp.</a:t>
            </a:r>
            <a:endParaRPr lang="en-US" sz="1600" dirty="0" smtClean="0"/>
          </a:p>
          <a:p>
            <a:r>
              <a:rPr lang="en-US" sz="1600" b="1" dirty="0" smtClean="0"/>
              <a:t>4- Oil(standard)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5800" y="4272677"/>
            <a:ext cx="381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1      2      3      4</a:t>
            </a:r>
          </a:p>
          <a:p>
            <a:r>
              <a:rPr lang="en-US" sz="1600" b="1" dirty="0" smtClean="0"/>
              <a:t>Fig. 1: TLC for non-polar lipids</a:t>
            </a:r>
            <a:endParaRPr lang="en-US" sz="1600" dirty="0" smtClean="0"/>
          </a:p>
          <a:p>
            <a:r>
              <a:rPr lang="en-US" sz="1600" b="1" dirty="0" smtClean="0"/>
              <a:t>1-</a:t>
            </a:r>
            <a:r>
              <a:rPr lang="en-US" sz="1600" b="1" i="1" dirty="0" smtClean="0"/>
              <a:t>Pachycondyla</a:t>
            </a:r>
            <a:r>
              <a:rPr lang="en-US" sz="1600" b="1" dirty="0" smtClean="0"/>
              <a:t> spp.</a:t>
            </a:r>
            <a:endParaRPr lang="en-US" sz="1600" dirty="0" smtClean="0"/>
          </a:p>
          <a:p>
            <a:r>
              <a:rPr lang="en-US" sz="1600" b="1" dirty="0" smtClean="0"/>
              <a:t>2- </a:t>
            </a:r>
            <a:r>
              <a:rPr lang="en-US" sz="1600" b="1" i="1" dirty="0" err="1" smtClean="0"/>
              <a:t>Oecophylla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smaragdi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(worker)</a:t>
            </a:r>
            <a:endParaRPr lang="en-US" sz="1600" dirty="0" smtClean="0"/>
          </a:p>
          <a:p>
            <a:r>
              <a:rPr lang="en-US" sz="1600" b="1" dirty="0" smtClean="0"/>
              <a:t>3-  </a:t>
            </a:r>
            <a:r>
              <a:rPr lang="en-US" sz="1600" b="1" i="1" dirty="0" err="1" smtClean="0"/>
              <a:t>Oecophylla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smaragdina</a:t>
            </a:r>
            <a:r>
              <a:rPr lang="en-US" sz="1600" b="1" dirty="0" smtClean="0"/>
              <a:t>  (</a:t>
            </a:r>
            <a:r>
              <a:rPr lang="en-US" sz="1600" b="1" dirty="0" err="1" smtClean="0"/>
              <a:t>reproductory</a:t>
            </a:r>
            <a:r>
              <a:rPr lang="en-US" sz="1600" b="1" dirty="0" smtClean="0"/>
              <a:t> morph)</a:t>
            </a:r>
          </a:p>
          <a:p>
            <a:r>
              <a:rPr lang="en-US" sz="1600" b="1" dirty="0" smtClean="0"/>
              <a:t>4- Oil(standard)</a:t>
            </a: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3124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205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8" idx="1"/>
          </p:cNvCxnSpPr>
          <p:nvPr/>
        </p:nvCxnSpPr>
        <p:spPr>
          <a:xfrm flipH="1" flipV="1">
            <a:off x="2590800" y="1447800"/>
            <a:ext cx="13716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19600" y="1524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3"/>
          </p:cNvCxnSpPr>
          <p:nvPr/>
        </p:nvCxnSpPr>
        <p:spPr>
          <a:xfrm>
            <a:off x="4495800" y="2242066"/>
            <a:ext cx="533400" cy="11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124200" y="2209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72000" y="3352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048000" y="3276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95400" y="6248400"/>
            <a:ext cx="620535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Note: Developed with Iodine</a:t>
            </a:r>
            <a:r>
              <a:rPr lang="en-US" sz="1400" dirty="0" smtClean="0">
                <a:cs typeface="Arial" pitchFamily="34" charset="0"/>
              </a:rPr>
              <a:t>.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Ant spp. was from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Barasat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/>
              <a:t>Solvent used for TLC: Petroleum ether: Diethyl ether: Acetic acid :: 80 : 20 : 1 (v/v)</a:t>
            </a:r>
            <a:endParaRPr lang="en-US" sz="1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Spots of </a:t>
            </a:r>
            <a:r>
              <a:rPr lang="en-US" dirty="0" err="1" smtClean="0"/>
              <a:t>diacylglycerol</a:t>
            </a:r>
            <a:r>
              <a:rPr lang="en-US" dirty="0" smtClean="0"/>
              <a:t>(DAG), </a:t>
            </a:r>
            <a:r>
              <a:rPr lang="en-US" dirty="0" err="1" smtClean="0"/>
              <a:t>triacylglycerol</a:t>
            </a:r>
            <a:r>
              <a:rPr lang="en-US" dirty="0" smtClean="0"/>
              <a:t> (TAG), sterol ester (SE) were seen easily with different intensities on chromatogram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TAG was most intense.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TAG was detected in lower amount in </a:t>
            </a:r>
            <a:r>
              <a:rPr lang="en-US" i="1" dirty="0" err="1" smtClean="0"/>
              <a:t>Oecophylla</a:t>
            </a:r>
            <a:r>
              <a:rPr lang="en-US" i="1" dirty="0" smtClean="0"/>
              <a:t> </a:t>
            </a:r>
            <a:r>
              <a:rPr lang="en-US" i="1" dirty="0" err="1" smtClean="0"/>
              <a:t>smaragdina</a:t>
            </a:r>
            <a:r>
              <a:rPr lang="en-US" i="1" dirty="0" smtClean="0"/>
              <a:t> </a:t>
            </a:r>
            <a:r>
              <a:rPr lang="en-US" dirty="0" smtClean="0"/>
              <a:t>(worker) than in</a:t>
            </a:r>
            <a:r>
              <a:rPr lang="en-US" i="1" dirty="0" smtClean="0"/>
              <a:t> </a:t>
            </a:r>
            <a:r>
              <a:rPr lang="en-US" i="1" dirty="0" err="1" smtClean="0"/>
              <a:t>Oecophylla</a:t>
            </a:r>
            <a:r>
              <a:rPr lang="en-US" i="1" dirty="0" smtClean="0"/>
              <a:t> </a:t>
            </a:r>
            <a:r>
              <a:rPr lang="en-US" i="1" dirty="0" err="1" smtClean="0"/>
              <a:t>smaragdina</a:t>
            </a:r>
            <a:r>
              <a:rPr lang="en-US" dirty="0" smtClean="0"/>
              <a:t> (reproductive morph). TAG was detected in significantly higher amount in </a:t>
            </a:r>
            <a:r>
              <a:rPr lang="en-US" i="1" dirty="0" err="1" smtClean="0"/>
              <a:t>Oecophylla</a:t>
            </a:r>
            <a:r>
              <a:rPr lang="en-US" i="1" dirty="0" smtClean="0"/>
              <a:t> </a:t>
            </a:r>
            <a:r>
              <a:rPr lang="en-US" i="1" dirty="0" err="1" smtClean="0"/>
              <a:t>smaragdina</a:t>
            </a:r>
            <a:r>
              <a:rPr lang="en-US" dirty="0" smtClean="0"/>
              <a:t> (reproductive morph) [fig.1].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In </a:t>
            </a:r>
            <a:r>
              <a:rPr lang="en-US" i="1" dirty="0" err="1" smtClean="0"/>
              <a:t>Pachycondyla</a:t>
            </a:r>
            <a:r>
              <a:rPr lang="en-US" dirty="0" smtClean="0"/>
              <a:t> spp. DAG &amp; SE spots were much more intense than in </a:t>
            </a:r>
            <a:r>
              <a:rPr lang="en-US" i="1" dirty="0" err="1" smtClean="0"/>
              <a:t>Oecophyla</a:t>
            </a:r>
            <a:r>
              <a:rPr lang="en-US" i="1" dirty="0" smtClean="0"/>
              <a:t> </a:t>
            </a:r>
            <a:r>
              <a:rPr lang="en-US" i="1" dirty="0" err="1" smtClean="0"/>
              <a:t>smaragdina</a:t>
            </a:r>
            <a:r>
              <a:rPr lang="en-US" dirty="0" smtClean="0"/>
              <a:t> (worker &amp; reproductive morph)[fig.1].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Camponotus</a:t>
            </a:r>
            <a:r>
              <a:rPr lang="en-US" dirty="0" smtClean="0"/>
              <a:t> </a:t>
            </a:r>
            <a:r>
              <a:rPr lang="en-US" i="1" dirty="0" smtClean="0"/>
              <a:t> spp., </a:t>
            </a:r>
            <a:r>
              <a:rPr lang="en-US" i="1" dirty="0" err="1" smtClean="0"/>
              <a:t>Diacamma</a:t>
            </a:r>
            <a:r>
              <a:rPr lang="en-US" i="1" dirty="0" smtClean="0"/>
              <a:t> spp., </a:t>
            </a:r>
            <a:r>
              <a:rPr lang="en-US" i="1" dirty="0" err="1" smtClean="0"/>
              <a:t>Tetraponera</a:t>
            </a:r>
            <a:r>
              <a:rPr lang="en-US" i="1" dirty="0" smtClean="0"/>
              <a:t> spp. </a:t>
            </a:r>
            <a:r>
              <a:rPr lang="en-US" dirty="0" smtClean="0"/>
              <a:t>also showed  spots of TAG  (most intense), DAG &amp; SE (low amounts)(Fig.2).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Only  </a:t>
            </a:r>
            <a:r>
              <a:rPr lang="en-US" i="1" dirty="0" err="1" smtClean="0"/>
              <a:t>Diacamma</a:t>
            </a:r>
            <a:r>
              <a:rPr lang="en-US" i="1" dirty="0" smtClean="0"/>
              <a:t> </a:t>
            </a:r>
            <a:r>
              <a:rPr lang="en-US" dirty="0" smtClean="0"/>
              <a:t> spp. from </a:t>
            </a:r>
            <a:r>
              <a:rPr lang="en-US" dirty="0" err="1" smtClean="0"/>
              <a:t>Barasat</a:t>
            </a:r>
            <a:r>
              <a:rPr lang="en-US" dirty="0" smtClean="0"/>
              <a:t> gave most intense spot of DAG, that indicates </a:t>
            </a:r>
            <a:r>
              <a:rPr lang="en-US" i="1" dirty="0" err="1" smtClean="0"/>
              <a:t>Diacamma</a:t>
            </a:r>
            <a:r>
              <a:rPr lang="en-US" i="1" dirty="0" smtClean="0"/>
              <a:t> spp</a:t>
            </a:r>
            <a:r>
              <a:rPr lang="en-US" dirty="0" smtClean="0"/>
              <a:t>.  contains high amount of DAG &amp; TAG(Fig.2).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0"/>
            <a:ext cx="3124200" cy="6889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POLAR LIPIDS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0" y="4419600"/>
            <a:ext cx="9906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aroj\Desktop\summer project\save picture final\IMG_364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1828800" cy="3662765"/>
          </a:xfrm>
          <a:prstGeom prst="rect">
            <a:avLst/>
          </a:prstGeom>
          <a:noFill/>
        </p:spPr>
      </p:pic>
      <p:pic>
        <p:nvPicPr>
          <p:cNvPr id="3075" name="Picture 3" descr="C:\Users\saroj\Desktop\summer project\save picture\IMG_3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85800"/>
            <a:ext cx="1809750" cy="3652837"/>
          </a:xfrm>
          <a:prstGeom prst="rect">
            <a:avLst/>
          </a:prstGeom>
          <a:noFill/>
        </p:spPr>
      </p:pic>
      <p:pic>
        <p:nvPicPr>
          <p:cNvPr id="3076" name="Picture 4" descr="C:\Users\saroj\Desktop\summer project\save picture\3650--iodine plt -2---24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85800"/>
            <a:ext cx="1846263" cy="3646487"/>
          </a:xfrm>
          <a:prstGeom prst="rect">
            <a:avLst/>
          </a:prstGeom>
          <a:noFill/>
        </p:spPr>
      </p:pic>
      <p:pic>
        <p:nvPicPr>
          <p:cNvPr id="3077" name="Picture 5" descr="C:\Users\saroj\Desktop\summer project\save picture\IMG_36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685800"/>
            <a:ext cx="1800225" cy="36655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1981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267201"/>
            <a:ext cx="2362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sz="1400" b="1" dirty="0" smtClean="0"/>
              <a:t>1      2        3       4</a:t>
            </a:r>
            <a:endParaRPr lang="en-US" sz="1400" dirty="0" smtClean="0"/>
          </a:p>
          <a:p>
            <a:r>
              <a:rPr lang="en-US" sz="1400" b="1" dirty="0" smtClean="0"/>
              <a:t> Fig. 3: TLC for polar  lipids</a:t>
            </a:r>
            <a:endParaRPr lang="en-US" sz="1400" dirty="0" smtClean="0"/>
          </a:p>
          <a:p>
            <a:r>
              <a:rPr lang="en-US" sz="1400" b="1" dirty="0" smtClean="0"/>
              <a:t>1-</a:t>
            </a:r>
            <a:r>
              <a:rPr lang="en-US" sz="1400" b="1" i="1" dirty="0" smtClean="0"/>
              <a:t>Pachycondyla</a:t>
            </a:r>
            <a:r>
              <a:rPr lang="en-US" sz="1400" b="1" dirty="0" smtClean="0"/>
              <a:t> spp.</a:t>
            </a:r>
            <a:endParaRPr lang="en-US" sz="1400" dirty="0" smtClean="0"/>
          </a:p>
          <a:p>
            <a:r>
              <a:rPr lang="en-US" sz="1400" b="1" dirty="0" smtClean="0"/>
              <a:t>2- </a:t>
            </a:r>
            <a:r>
              <a:rPr lang="en-US" sz="1400" b="1" i="1" dirty="0" err="1" smtClean="0"/>
              <a:t>Oecophylla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smaragdi</a:t>
            </a:r>
            <a:r>
              <a:rPr lang="en-US" sz="1400" b="1" dirty="0" err="1" smtClean="0"/>
              <a:t>na</a:t>
            </a:r>
            <a:r>
              <a:rPr lang="en-US" sz="1400" b="1" dirty="0" smtClean="0"/>
              <a:t> (worker)</a:t>
            </a:r>
            <a:endParaRPr lang="en-US" sz="1400" dirty="0" smtClean="0"/>
          </a:p>
          <a:p>
            <a:r>
              <a:rPr lang="en-US" sz="1400" b="1" dirty="0" smtClean="0"/>
              <a:t>3-  </a:t>
            </a:r>
            <a:r>
              <a:rPr lang="en-US" sz="1400" b="1" i="1" dirty="0" err="1" smtClean="0"/>
              <a:t>Oecophylla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smaragdina</a:t>
            </a:r>
            <a:r>
              <a:rPr lang="en-US" sz="1400" b="1" dirty="0" smtClean="0"/>
              <a:t>  (reproductive morph)</a:t>
            </a:r>
            <a:endParaRPr lang="en-US" sz="1400" dirty="0" smtClean="0"/>
          </a:p>
          <a:p>
            <a:r>
              <a:rPr lang="en-US" sz="1400" b="1" dirty="0" smtClean="0"/>
              <a:t>4- </a:t>
            </a:r>
            <a:r>
              <a:rPr lang="en-US" sz="1400" b="1" dirty="0" err="1" smtClean="0"/>
              <a:t>lechithin</a:t>
            </a:r>
            <a:endParaRPr lang="en-US" sz="1400" dirty="0" smtClean="0"/>
          </a:p>
          <a:p>
            <a:r>
              <a:rPr lang="en-US" sz="1400" b="1" dirty="0" smtClean="0"/>
              <a:t>Note: Developed with iodine          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289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42672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r>
              <a:rPr lang="en-US" sz="1400" b="1" dirty="0" smtClean="0"/>
              <a:t>1      2        3        4</a:t>
            </a:r>
            <a:endParaRPr lang="en-US" sz="1400" dirty="0" smtClean="0"/>
          </a:p>
          <a:p>
            <a:r>
              <a:rPr lang="en-US" sz="1400" b="1" dirty="0" smtClean="0"/>
              <a:t> Fig. 5: TLC for polar  lipids</a:t>
            </a:r>
            <a:endParaRPr lang="en-US" sz="1400" dirty="0" smtClean="0"/>
          </a:p>
          <a:p>
            <a:r>
              <a:rPr lang="en-US" sz="1400" b="1" dirty="0" smtClean="0"/>
              <a:t>1-</a:t>
            </a:r>
            <a:r>
              <a:rPr lang="en-US" sz="1400" b="1" i="1" dirty="0" smtClean="0"/>
              <a:t>Pachycondyla</a:t>
            </a:r>
            <a:r>
              <a:rPr lang="en-US" sz="1400" b="1" dirty="0" smtClean="0"/>
              <a:t> spp.</a:t>
            </a:r>
            <a:endParaRPr lang="en-US" sz="1400" dirty="0" smtClean="0"/>
          </a:p>
          <a:p>
            <a:r>
              <a:rPr lang="en-US" sz="1400" b="1" dirty="0" smtClean="0"/>
              <a:t>2- </a:t>
            </a:r>
            <a:r>
              <a:rPr lang="en-US" sz="1400" b="1" i="1" dirty="0" err="1" smtClean="0"/>
              <a:t>Oecophylla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smaragdi</a:t>
            </a:r>
            <a:r>
              <a:rPr lang="en-US" sz="1400" b="1" dirty="0" err="1" smtClean="0"/>
              <a:t>na</a:t>
            </a:r>
            <a:r>
              <a:rPr lang="en-US" sz="1400" b="1" dirty="0" smtClean="0"/>
              <a:t> (worker)</a:t>
            </a:r>
            <a:endParaRPr lang="en-US" sz="1400" dirty="0" smtClean="0"/>
          </a:p>
          <a:p>
            <a:r>
              <a:rPr lang="en-US" sz="1400" b="1" dirty="0" smtClean="0"/>
              <a:t>3-  </a:t>
            </a:r>
            <a:r>
              <a:rPr lang="en-US" sz="1400" b="1" i="1" dirty="0" err="1" smtClean="0"/>
              <a:t>Oecophylla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smaragdina</a:t>
            </a:r>
            <a:r>
              <a:rPr lang="en-US" sz="1400" b="1" dirty="0" smtClean="0"/>
              <a:t>  (reproductive morph)</a:t>
            </a:r>
            <a:endParaRPr lang="en-US" sz="1400" dirty="0" smtClean="0"/>
          </a:p>
          <a:p>
            <a:r>
              <a:rPr lang="en-US" sz="1400" b="1" dirty="0" smtClean="0"/>
              <a:t>4- </a:t>
            </a:r>
            <a:r>
              <a:rPr lang="en-US" sz="1400" b="1" dirty="0" err="1" smtClean="0"/>
              <a:t>lechithin</a:t>
            </a:r>
            <a:endParaRPr lang="en-US" sz="1400" dirty="0" smtClean="0"/>
          </a:p>
          <a:p>
            <a:r>
              <a:rPr lang="en-US" sz="1400" b="1" dirty="0" smtClean="0"/>
              <a:t>Note: Developed with iodine         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3276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4267200"/>
            <a:ext cx="2209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</a:t>
            </a:r>
            <a:r>
              <a:rPr lang="en-US" sz="1400" b="1" dirty="0" smtClean="0"/>
              <a:t>1      2        3        4</a:t>
            </a:r>
            <a:endParaRPr lang="en-US" sz="1400" dirty="0" smtClean="0"/>
          </a:p>
          <a:p>
            <a:r>
              <a:rPr lang="en-US" sz="1400" b="1" dirty="0" smtClean="0"/>
              <a:t> Fig. 6: TLC for polar  lipids</a:t>
            </a:r>
            <a:endParaRPr lang="en-US" sz="1400" dirty="0" smtClean="0"/>
          </a:p>
          <a:p>
            <a:r>
              <a:rPr lang="en-US" sz="1400" b="1" dirty="0" smtClean="0"/>
              <a:t>1-</a:t>
            </a:r>
            <a:r>
              <a:rPr lang="en-US" sz="1400" b="1" i="1" dirty="0" smtClean="0"/>
              <a:t>Pachycondyla</a:t>
            </a:r>
            <a:r>
              <a:rPr lang="en-US" sz="1400" b="1" dirty="0" smtClean="0"/>
              <a:t> spp.</a:t>
            </a:r>
            <a:endParaRPr lang="en-US" sz="1400" dirty="0" smtClean="0"/>
          </a:p>
          <a:p>
            <a:r>
              <a:rPr lang="en-US" sz="1400" b="1" dirty="0" smtClean="0"/>
              <a:t>2- </a:t>
            </a:r>
            <a:r>
              <a:rPr lang="en-US" sz="1400" b="1" i="1" dirty="0" err="1" smtClean="0"/>
              <a:t>Oecophylla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smaragdi</a:t>
            </a:r>
            <a:r>
              <a:rPr lang="en-US" sz="1400" b="1" dirty="0" err="1" smtClean="0"/>
              <a:t>na</a:t>
            </a:r>
            <a:r>
              <a:rPr lang="en-US" sz="1400" b="1" dirty="0" smtClean="0"/>
              <a:t> (worker)</a:t>
            </a:r>
            <a:endParaRPr lang="en-US" sz="1400" dirty="0" smtClean="0"/>
          </a:p>
          <a:p>
            <a:r>
              <a:rPr lang="en-US" sz="1400" b="1" dirty="0" smtClean="0"/>
              <a:t>3- </a:t>
            </a:r>
            <a:r>
              <a:rPr lang="en-US" sz="1400" b="1" i="1" dirty="0" err="1" smtClean="0"/>
              <a:t>Oecophylla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smaragdina</a:t>
            </a:r>
            <a:r>
              <a:rPr lang="en-US" sz="1400" b="1" dirty="0" smtClean="0"/>
              <a:t>  (reproductive morph)</a:t>
            </a:r>
            <a:endParaRPr lang="en-US" sz="1400" dirty="0" smtClean="0"/>
          </a:p>
          <a:p>
            <a:r>
              <a:rPr lang="en-US" sz="1400" b="1" dirty="0" smtClean="0"/>
              <a:t>4- </a:t>
            </a:r>
            <a:r>
              <a:rPr lang="en-US" sz="1400" b="1" dirty="0" err="1" smtClean="0"/>
              <a:t>lechithin</a:t>
            </a:r>
            <a:endParaRPr lang="en-US" sz="1400" dirty="0" smtClean="0"/>
          </a:p>
          <a:p>
            <a:r>
              <a:rPr lang="en-US" sz="1400" b="1" dirty="0" smtClean="0"/>
              <a:t>Note: Developed with </a:t>
            </a:r>
            <a:r>
              <a:rPr lang="en-US" sz="1400" b="1" dirty="0" err="1" smtClean="0"/>
              <a:t>Dragondroff’s</a:t>
            </a:r>
            <a:r>
              <a:rPr lang="en-US" sz="1400" b="1" dirty="0" smtClean="0"/>
              <a:t> reagent        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343400"/>
            <a:ext cx="24384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r>
              <a:rPr lang="en-US" sz="1400" b="1" dirty="0" smtClean="0"/>
              <a:t>1      2        3        4</a:t>
            </a:r>
            <a:endParaRPr lang="en-US" sz="1400" dirty="0" smtClean="0"/>
          </a:p>
          <a:p>
            <a:r>
              <a:rPr lang="en-US" sz="1400" b="1" dirty="0" smtClean="0"/>
              <a:t> Fig. 4: TLC for polar  lipids</a:t>
            </a:r>
            <a:endParaRPr lang="en-US" sz="1400" dirty="0" smtClean="0"/>
          </a:p>
          <a:p>
            <a:r>
              <a:rPr lang="en-US" sz="1400" b="1" dirty="0" smtClean="0"/>
              <a:t>1-</a:t>
            </a:r>
            <a:r>
              <a:rPr lang="en-US" sz="1400" b="1" i="1" dirty="0" smtClean="0"/>
              <a:t>Pachycondyla</a:t>
            </a:r>
            <a:r>
              <a:rPr lang="en-US" sz="1400" b="1" dirty="0" smtClean="0"/>
              <a:t> spp.</a:t>
            </a:r>
            <a:endParaRPr lang="en-US" sz="1400" dirty="0" smtClean="0"/>
          </a:p>
          <a:p>
            <a:r>
              <a:rPr lang="en-US" sz="1400" b="1" dirty="0" smtClean="0"/>
              <a:t>2- </a:t>
            </a:r>
            <a:r>
              <a:rPr lang="en-US" sz="1400" b="1" i="1" dirty="0" err="1" smtClean="0"/>
              <a:t>Oecophylla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smaragdi</a:t>
            </a:r>
            <a:r>
              <a:rPr lang="en-US" sz="1400" b="1" dirty="0" err="1" smtClean="0"/>
              <a:t>na</a:t>
            </a:r>
            <a:r>
              <a:rPr lang="en-US" sz="1400" b="1" dirty="0" smtClean="0"/>
              <a:t> (worker)</a:t>
            </a:r>
            <a:endParaRPr lang="en-US" sz="1400" dirty="0" smtClean="0"/>
          </a:p>
          <a:p>
            <a:r>
              <a:rPr lang="en-US" sz="1400" b="1" dirty="0" smtClean="0"/>
              <a:t>3-  </a:t>
            </a:r>
            <a:r>
              <a:rPr lang="en-US" sz="1400" b="1" i="1" dirty="0" err="1" smtClean="0"/>
              <a:t>Oecophylla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smaragdina</a:t>
            </a:r>
            <a:r>
              <a:rPr lang="en-US" sz="1400" b="1" dirty="0" smtClean="0"/>
              <a:t>  (reproductive morph)</a:t>
            </a:r>
            <a:endParaRPr lang="en-US" sz="1400" dirty="0" smtClean="0"/>
          </a:p>
          <a:p>
            <a:r>
              <a:rPr lang="en-US" sz="1400" b="1" dirty="0" smtClean="0"/>
              <a:t>4- </a:t>
            </a:r>
            <a:r>
              <a:rPr lang="en-US" sz="1400" b="1" dirty="0" err="1" smtClean="0"/>
              <a:t>lechithin</a:t>
            </a:r>
            <a:endParaRPr lang="en-US" sz="1400" dirty="0" smtClean="0"/>
          </a:p>
          <a:p>
            <a:r>
              <a:rPr lang="en-US" sz="1400" b="1" dirty="0" smtClean="0"/>
              <a:t>Note: Developed with </a:t>
            </a:r>
            <a:r>
              <a:rPr lang="en-US" sz="1400" b="1" dirty="0" err="1" smtClean="0"/>
              <a:t>ninhydrin</a:t>
            </a:r>
            <a:r>
              <a:rPr lang="en-US" sz="1400" b="1" dirty="0" smtClean="0"/>
              <a:t>          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251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57400" y="3505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056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05600" y="175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056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29400" y="2819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LPE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8" idx="1"/>
          </p:cNvCxnSpPr>
          <p:nvPr/>
        </p:nvCxnSpPr>
        <p:spPr>
          <a:xfrm flipH="1">
            <a:off x="1600200" y="2171700"/>
            <a:ext cx="5334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3"/>
          </p:cNvCxnSpPr>
          <p:nvPr/>
        </p:nvCxnSpPr>
        <p:spPr>
          <a:xfrm flipV="1">
            <a:off x="2590800" y="213360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3"/>
          </p:cNvCxnSpPr>
          <p:nvPr/>
        </p:nvCxnSpPr>
        <p:spPr>
          <a:xfrm flipV="1">
            <a:off x="2590800" y="2667000"/>
            <a:ext cx="4572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8" idx="1"/>
          </p:cNvCxnSpPr>
          <p:nvPr/>
        </p:nvCxnSpPr>
        <p:spPr>
          <a:xfrm flipH="1" flipV="1">
            <a:off x="1447800" y="2667000"/>
            <a:ext cx="6096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1"/>
          </p:cNvCxnSpPr>
          <p:nvPr/>
        </p:nvCxnSpPr>
        <p:spPr>
          <a:xfrm flipH="1" flipV="1">
            <a:off x="1524000" y="3048000"/>
            <a:ext cx="4572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514600" y="3048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4" idx="1"/>
          </p:cNvCxnSpPr>
          <p:nvPr/>
        </p:nvCxnSpPr>
        <p:spPr>
          <a:xfrm flipH="1">
            <a:off x="1524000" y="3467100"/>
            <a:ext cx="5334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0" idx="1"/>
          </p:cNvCxnSpPr>
          <p:nvPr/>
        </p:nvCxnSpPr>
        <p:spPr>
          <a:xfrm flipH="1">
            <a:off x="1447800" y="3689866"/>
            <a:ext cx="609600" cy="11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4" idx="3"/>
          </p:cNvCxnSpPr>
          <p:nvPr/>
        </p:nvCxnSpPr>
        <p:spPr>
          <a:xfrm flipV="1">
            <a:off x="2514600" y="342900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0" idx="3"/>
          </p:cNvCxnSpPr>
          <p:nvPr/>
        </p:nvCxnSpPr>
        <p:spPr>
          <a:xfrm flipV="1">
            <a:off x="2438400" y="3657600"/>
            <a:ext cx="5334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23" idx="1"/>
          </p:cNvCxnSpPr>
          <p:nvPr/>
        </p:nvCxnSpPr>
        <p:spPr>
          <a:xfrm flipH="1" flipV="1">
            <a:off x="6248400" y="1905000"/>
            <a:ext cx="4572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22" idx="1"/>
          </p:cNvCxnSpPr>
          <p:nvPr/>
        </p:nvCxnSpPr>
        <p:spPr>
          <a:xfrm flipH="1" flipV="1">
            <a:off x="6172200" y="2438400"/>
            <a:ext cx="5334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25" idx="1"/>
          </p:cNvCxnSpPr>
          <p:nvPr/>
        </p:nvCxnSpPr>
        <p:spPr>
          <a:xfrm flipH="1">
            <a:off x="5943600" y="3009900"/>
            <a:ext cx="6858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4" idx="1"/>
          </p:cNvCxnSpPr>
          <p:nvPr/>
        </p:nvCxnSpPr>
        <p:spPr>
          <a:xfrm flipH="1">
            <a:off x="5943600" y="3308866"/>
            <a:ext cx="7620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22" idx="3"/>
          </p:cNvCxnSpPr>
          <p:nvPr/>
        </p:nvCxnSpPr>
        <p:spPr>
          <a:xfrm flipV="1">
            <a:off x="7162800" y="2438400"/>
            <a:ext cx="7620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5" idx="3"/>
          </p:cNvCxnSpPr>
          <p:nvPr/>
        </p:nvCxnSpPr>
        <p:spPr>
          <a:xfrm flipV="1">
            <a:off x="7162800" y="2971800"/>
            <a:ext cx="7620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24" idx="3"/>
          </p:cNvCxnSpPr>
          <p:nvPr/>
        </p:nvCxnSpPr>
        <p:spPr>
          <a:xfrm>
            <a:off x="7162800" y="3308866"/>
            <a:ext cx="9906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23" idx="3"/>
          </p:cNvCxnSpPr>
          <p:nvPr/>
        </p:nvCxnSpPr>
        <p:spPr>
          <a:xfrm>
            <a:off x="7162800" y="1937266"/>
            <a:ext cx="5334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8981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Solvent used for TLC : chloroform: methanol: water:: 65:25:4            (Ant sp. was from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Barasat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 Spots of </a:t>
            </a:r>
            <a:r>
              <a:rPr lang="en-US" dirty="0" err="1" smtClean="0"/>
              <a:t>phosphatidyl</a:t>
            </a:r>
            <a:r>
              <a:rPr lang="en-US" dirty="0" smtClean="0"/>
              <a:t> ethanolamine (PE), </a:t>
            </a:r>
            <a:r>
              <a:rPr lang="en-US" dirty="0" err="1" smtClean="0"/>
              <a:t>lysophosphatidyl</a:t>
            </a:r>
            <a:r>
              <a:rPr lang="en-US" dirty="0" smtClean="0"/>
              <a:t> ethanolamine (LPE), </a:t>
            </a:r>
            <a:r>
              <a:rPr lang="en-US" dirty="0" err="1" smtClean="0"/>
              <a:t>phosphatidyl</a:t>
            </a:r>
            <a:r>
              <a:rPr lang="en-US" dirty="0" smtClean="0"/>
              <a:t> serine (PS) , </a:t>
            </a:r>
            <a:r>
              <a:rPr lang="en-US" dirty="0" err="1" smtClean="0"/>
              <a:t>Phosphatidyl</a:t>
            </a:r>
            <a:r>
              <a:rPr lang="en-US" dirty="0" smtClean="0"/>
              <a:t> </a:t>
            </a:r>
            <a:r>
              <a:rPr lang="en-US" dirty="0" err="1" smtClean="0"/>
              <a:t>choline</a:t>
            </a:r>
            <a:r>
              <a:rPr lang="en-US" dirty="0" smtClean="0"/>
              <a:t> (PC) and possibly </a:t>
            </a:r>
            <a:r>
              <a:rPr lang="en-US" dirty="0" err="1" smtClean="0"/>
              <a:t>phosphatidyl</a:t>
            </a:r>
            <a:r>
              <a:rPr lang="en-US" dirty="0" smtClean="0"/>
              <a:t> </a:t>
            </a:r>
            <a:r>
              <a:rPr lang="en-US" dirty="0" err="1" smtClean="0"/>
              <a:t>inositol</a:t>
            </a:r>
            <a:r>
              <a:rPr lang="en-US" dirty="0" smtClean="0"/>
              <a:t> (PI) were detected.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Phosphatidyl</a:t>
            </a:r>
            <a:r>
              <a:rPr lang="en-US" dirty="0" smtClean="0"/>
              <a:t> </a:t>
            </a:r>
            <a:r>
              <a:rPr lang="en-US" dirty="0" err="1" smtClean="0"/>
              <a:t>choline</a:t>
            </a:r>
            <a:r>
              <a:rPr lang="en-US" dirty="0" smtClean="0"/>
              <a:t> (PC)   could be detected in all the above species of ants except in  </a:t>
            </a:r>
            <a:r>
              <a:rPr lang="en-US" i="1" dirty="0" err="1" smtClean="0"/>
              <a:t>Pachycondyla</a:t>
            </a:r>
            <a:r>
              <a:rPr lang="en-US" i="1" dirty="0" smtClean="0"/>
              <a:t> spp.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i="1" dirty="0" err="1" smtClean="0"/>
              <a:t>Oecophylla</a:t>
            </a:r>
            <a:r>
              <a:rPr lang="en-US" i="1" dirty="0" smtClean="0"/>
              <a:t> </a:t>
            </a:r>
            <a:r>
              <a:rPr lang="en-US" i="1" dirty="0" err="1" smtClean="0"/>
              <a:t>smaragdina</a:t>
            </a:r>
            <a:r>
              <a:rPr lang="en-US" i="1" dirty="0" smtClean="0"/>
              <a:t> </a:t>
            </a:r>
            <a:r>
              <a:rPr lang="en-US" dirty="0" smtClean="0"/>
              <a:t>(reproductive morph) contained significantly low amounts of </a:t>
            </a:r>
            <a:r>
              <a:rPr lang="en-US" dirty="0" err="1" smtClean="0"/>
              <a:t>phosphatidyl</a:t>
            </a:r>
            <a:r>
              <a:rPr lang="en-US" dirty="0" smtClean="0"/>
              <a:t> </a:t>
            </a:r>
            <a:r>
              <a:rPr lang="en-US" dirty="0" err="1" smtClean="0"/>
              <a:t>inositol</a:t>
            </a:r>
            <a:r>
              <a:rPr lang="en-US" dirty="0" smtClean="0"/>
              <a:t> (PI) [fig. 3 to 6].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65256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4495800"/>
            <a:ext cx="33340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</a:t>
            </a:r>
            <a:r>
              <a:rPr lang="en-US" sz="1600" b="1" dirty="0" smtClean="0"/>
              <a:t>         1      2      3        4</a:t>
            </a:r>
            <a:endParaRPr lang="en-US" sz="1600" dirty="0" smtClean="0"/>
          </a:p>
          <a:p>
            <a:r>
              <a:rPr lang="en-US" sz="1600" b="1" dirty="0" smtClean="0"/>
              <a:t>Fig.7: TLC of polar lipids</a:t>
            </a:r>
            <a:endParaRPr lang="en-US" sz="1600" dirty="0" smtClean="0"/>
          </a:p>
          <a:p>
            <a:r>
              <a:rPr lang="en-US" sz="1600" b="1" dirty="0" smtClean="0"/>
              <a:t>1-</a:t>
            </a:r>
            <a:r>
              <a:rPr lang="en-US" sz="1600" b="1" i="1" dirty="0" smtClean="0"/>
              <a:t>Pachycondyla</a:t>
            </a:r>
            <a:r>
              <a:rPr lang="en-US" sz="1600" b="1" dirty="0" smtClean="0"/>
              <a:t> spp.</a:t>
            </a:r>
            <a:endParaRPr lang="en-US" sz="1600" dirty="0" smtClean="0"/>
          </a:p>
          <a:p>
            <a:r>
              <a:rPr lang="en-US" sz="1600" b="1" dirty="0" smtClean="0"/>
              <a:t>2-</a:t>
            </a:r>
            <a:r>
              <a:rPr lang="en-US" sz="1600" b="1" i="1" dirty="0" smtClean="0"/>
              <a:t>Oecophylla  </a:t>
            </a:r>
            <a:r>
              <a:rPr lang="en-US" sz="1600" b="1" i="1" dirty="0" err="1" smtClean="0"/>
              <a:t>smaragdina</a:t>
            </a:r>
            <a:r>
              <a:rPr lang="en-US" sz="1600" b="1" i="1" dirty="0" smtClean="0"/>
              <a:t> </a:t>
            </a:r>
            <a:r>
              <a:rPr lang="en-US" sz="1600" b="1" dirty="0" smtClean="0"/>
              <a:t>(worker)</a:t>
            </a:r>
            <a:endParaRPr lang="en-US" sz="1600" dirty="0" smtClean="0"/>
          </a:p>
          <a:p>
            <a:r>
              <a:rPr lang="en-US" sz="1600" b="1" dirty="0" smtClean="0"/>
              <a:t>3- </a:t>
            </a:r>
            <a:r>
              <a:rPr lang="en-US" sz="1600" b="1" i="1" dirty="0" err="1" smtClean="0"/>
              <a:t>Oecophylla</a:t>
            </a:r>
            <a:r>
              <a:rPr lang="en-US" sz="1600" b="1" i="1" dirty="0" smtClean="0"/>
              <a:t>  </a:t>
            </a:r>
            <a:r>
              <a:rPr lang="en-US" sz="1600" b="1" i="1" dirty="0" err="1" smtClean="0"/>
              <a:t>smaragdina</a:t>
            </a:r>
            <a:r>
              <a:rPr lang="en-US" sz="1600" b="1" dirty="0" smtClean="0"/>
              <a:t> (reproductive morph)</a:t>
            </a:r>
            <a:endParaRPr lang="en-US" sz="1600" dirty="0" smtClean="0"/>
          </a:p>
          <a:p>
            <a:r>
              <a:rPr lang="en-US" sz="1600" b="1" dirty="0" smtClean="0"/>
              <a:t>4-Lecithin</a:t>
            </a:r>
            <a:endParaRPr lang="en-US" sz="1600" dirty="0" smtClean="0"/>
          </a:p>
          <a:p>
            <a:r>
              <a:rPr lang="en-US" sz="1600" b="1" dirty="0" smtClean="0"/>
              <a:t>Note: Developed with iodine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572000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               1       2        3        4</a:t>
            </a:r>
            <a:endParaRPr lang="en-US" sz="1600" dirty="0" smtClean="0"/>
          </a:p>
          <a:p>
            <a:r>
              <a:rPr lang="en-US" sz="1600" b="1" dirty="0" smtClean="0"/>
              <a:t>Fig.8: TLC of polar lipids</a:t>
            </a:r>
            <a:endParaRPr lang="en-US" sz="1600" dirty="0" smtClean="0"/>
          </a:p>
          <a:p>
            <a:r>
              <a:rPr lang="en-US" sz="1600" b="1" dirty="0" smtClean="0"/>
              <a:t>1-</a:t>
            </a:r>
            <a:r>
              <a:rPr lang="en-US" sz="1600" b="1" i="1" dirty="0" smtClean="0"/>
              <a:t>Pachycondyl</a:t>
            </a:r>
            <a:r>
              <a:rPr lang="en-US" sz="1600" b="1" dirty="0" smtClean="0"/>
              <a:t>a spp.</a:t>
            </a:r>
            <a:endParaRPr lang="en-US" sz="1600" dirty="0" smtClean="0"/>
          </a:p>
          <a:p>
            <a:r>
              <a:rPr lang="en-US" sz="1600" b="1" dirty="0" smtClean="0"/>
              <a:t>2-</a:t>
            </a:r>
            <a:r>
              <a:rPr lang="en-US" sz="1600" b="1" i="1" dirty="0" smtClean="0"/>
              <a:t>Oecophylla  </a:t>
            </a:r>
            <a:r>
              <a:rPr lang="en-US" sz="1600" b="1" i="1" dirty="0" err="1" smtClean="0"/>
              <a:t>smaragdina</a:t>
            </a:r>
            <a:r>
              <a:rPr lang="en-US" sz="1600" b="1" dirty="0" smtClean="0"/>
              <a:t>(worker)</a:t>
            </a:r>
            <a:endParaRPr lang="en-US" sz="1600" dirty="0" smtClean="0"/>
          </a:p>
          <a:p>
            <a:r>
              <a:rPr lang="en-US" sz="1600" b="1" dirty="0" smtClean="0"/>
              <a:t>3- </a:t>
            </a:r>
            <a:r>
              <a:rPr lang="en-US" sz="1600" b="1" i="1" dirty="0" err="1" smtClean="0"/>
              <a:t>Oecophylla</a:t>
            </a:r>
            <a:r>
              <a:rPr lang="en-US" sz="1600" b="1" i="1" dirty="0" smtClean="0"/>
              <a:t>  </a:t>
            </a:r>
            <a:r>
              <a:rPr lang="en-US" sz="1600" b="1" i="1" dirty="0" err="1" smtClean="0"/>
              <a:t>smaragdina</a:t>
            </a:r>
            <a:r>
              <a:rPr lang="en-US" sz="1600" b="1" dirty="0" smtClean="0"/>
              <a:t> (reproductive morph)</a:t>
            </a:r>
            <a:endParaRPr lang="en-US" sz="1600" dirty="0" smtClean="0"/>
          </a:p>
          <a:p>
            <a:r>
              <a:rPr lang="en-US" sz="1600" b="1" dirty="0" smtClean="0"/>
              <a:t>4-Lecithin</a:t>
            </a:r>
            <a:endParaRPr lang="en-US" sz="1600" dirty="0" smtClean="0"/>
          </a:p>
          <a:p>
            <a:r>
              <a:rPr lang="en-US" sz="1600" b="1" dirty="0" smtClean="0"/>
              <a:t>Note: Developed with </a:t>
            </a:r>
            <a:r>
              <a:rPr lang="en-US" sz="1600" b="1" dirty="0" err="1" smtClean="0"/>
              <a:t>ninhydrin</a:t>
            </a:r>
            <a:r>
              <a:rPr lang="en-US" sz="1600" b="1" dirty="0" smtClean="0"/>
              <a:t> &amp; </a:t>
            </a:r>
            <a:r>
              <a:rPr lang="en-US" sz="1600" b="1" dirty="0" err="1" smtClean="0"/>
              <a:t>Dragendorff’s</a:t>
            </a:r>
            <a:r>
              <a:rPr lang="en-US" sz="1600" b="1" dirty="0" smtClean="0"/>
              <a:t> reagent</a:t>
            </a:r>
            <a:endParaRPr lang="en-US" sz="16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15579" y="6519446"/>
            <a:ext cx="55864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Solvent used for TLC: chloroform: methanol: ammonia:: 65:25:4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31242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POLAR LIPIDS</a:t>
            </a:r>
            <a:endParaRPr lang="en-US" dirty="0"/>
          </a:p>
        </p:txBody>
      </p:sp>
      <p:pic>
        <p:nvPicPr>
          <p:cNvPr id="5122" name="Picture 2" descr="C:\Users\saroj\Desktop\summer project\save picture\IMG_3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1817482" cy="3611563"/>
          </a:xfrm>
          <a:prstGeom prst="rect">
            <a:avLst/>
          </a:prstGeom>
          <a:noFill/>
        </p:spPr>
      </p:pic>
      <p:pic>
        <p:nvPicPr>
          <p:cNvPr id="5124" name="Picture 4" descr="C:\Users\saroj\Desktop\summer project\save picture\IMG_3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09600"/>
            <a:ext cx="1763187" cy="3627437"/>
          </a:xfrm>
          <a:prstGeom prst="rect">
            <a:avLst/>
          </a:prstGeom>
          <a:noFill/>
        </p:spPr>
      </p:pic>
      <p:pic>
        <p:nvPicPr>
          <p:cNvPr id="5125" name="Picture 5" descr="C:\Users\saroj\Desktop\summer project\save picture\IMG_3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"/>
            <a:ext cx="1800225" cy="3606800"/>
          </a:xfrm>
          <a:prstGeom prst="rect">
            <a:avLst/>
          </a:prstGeom>
          <a:noFill/>
        </p:spPr>
      </p:pic>
      <p:pic>
        <p:nvPicPr>
          <p:cNvPr id="5126" name="Picture 6" descr="C:\Users\saroj\Desktop\summer project\save picture\IMG_3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09600"/>
            <a:ext cx="1828800" cy="35624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53200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4114800"/>
            <a:ext cx="2286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</a:t>
            </a:r>
            <a:r>
              <a:rPr lang="en-US" sz="1400" b="1" dirty="0" smtClean="0"/>
              <a:t>1        2      3       4</a:t>
            </a:r>
            <a:endParaRPr lang="en-US" sz="1400" dirty="0" smtClean="0"/>
          </a:p>
          <a:p>
            <a:r>
              <a:rPr lang="en-US" sz="1400" b="1" dirty="0" smtClean="0"/>
              <a:t>Fig.12: TLC for polar lipids    </a:t>
            </a:r>
            <a:endParaRPr lang="en-US" sz="1400" dirty="0" smtClean="0"/>
          </a:p>
          <a:p>
            <a:r>
              <a:rPr lang="en-US" sz="1400" b="1" dirty="0" smtClean="0"/>
              <a:t>1-</a:t>
            </a:r>
            <a:r>
              <a:rPr lang="en-US" sz="1400" b="1" i="1" dirty="0" smtClean="0"/>
              <a:t>Tetraponera spp.</a:t>
            </a:r>
            <a:endParaRPr lang="en-US" sz="1400" dirty="0" smtClean="0"/>
          </a:p>
          <a:p>
            <a:r>
              <a:rPr lang="en-US" sz="1400" b="1" dirty="0" smtClean="0"/>
              <a:t>2-</a:t>
            </a:r>
            <a:r>
              <a:rPr lang="en-US" sz="1400" b="1" i="1" dirty="0" smtClean="0"/>
              <a:t>Diacamma spp.</a:t>
            </a:r>
            <a:endParaRPr lang="en-US" sz="1400" dirty="0" smtClean="0"/>
          </a:p>
          <a:p>
            <a:r>
              <a:rPr lang="en-US" sz="1400" b="1" dirty="0" smtClean="0"/>
              <a:t>3-</a:t>
            </a:r>
            <a:r>
              <a:rPr lang="en-US" sz="1400" b="1" i="1" dirty="0" smtClean="0"/>
              <a:t>Camponotus spp.</a:t>
            </a:r>
            <a:endParaRPr lang="en-US" sz="1400" dirty="0" smtClean="0"/>
          </a:p>
          <a:p>
            <a:r>
              <a:rPr lang="en-US" sz="1400" b="1" dirty="0" smtClean="0"/>
              <a:t>4-Lecithin</a:t>
            </a:r>
            <a:endParaRPr lang="en-US" sz="1400" dirty="0" smtClean="0"/>
          </a:p>
          <a:p>
            <a:r>
              <a:rPr lang="en-US" sz="1400" b="1" dirty="0" smtClean="0"/>
              <a:t>Note: Developed with </a:t>
            </a:r>
            <a:r>
              <a:rPr lang="en-US" sz="1400" b="1" dirty="0" err="1" smtClean="0"/>
              <a:t>ninhydrin</a:t>
            </a:r>
            <a:r>
              <a:rPr lang="en-US" sz="1400" b="1" dirty="0" smtClean="0"/>
              <a:t> &amp; </a:t>
            </a:r>
            <a:r>
              <a:rPr lang="en-US" sz="1400" b="1" dirty="0" err="1" smtClean="0"/>
              <a:t>Dragendorff’s</a:t>
            </a:r>
            <a:r>
              <a:rPr lang="en-US" sz="1400" b="1" dirty="0" smtClean="0"/>
              <a:t> reagent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191000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1       2      3        4     </a:t>
            </a:r>
            <a:endParaRPr lang="en-US" sz="1400" dirty="0" smtClean="0"/>
          </a:p>
          <a:p>
            <a:r>
              <a:rPr lang="en-US" sz="1400" b="1" dirty="0" smtClean="0"/>
              <a:t>Fig.9: TLC for polar lipids    </a:t>
            </a:r>
            <a:endParaRPr lang="en-US" sz="1400" dirty="0" smtClean="0"/>
          </a:p>
          <a:p>
            <a:r>
              <a:rPr lang="en-US" sz="1400" b="1" dirty="0" smtClean="0"/>
              <a:t>1-</a:t>
            </a:r>
            <a:r>
              <a:rPr lang="en-US" sz="1400" b="1" i="1" dirty="0" smtClean="0"/>
              <a:t>Tetraponera spp.</a:t>
            </a:r>
            <a:endParaRPr lang="en-US" sz="1400" dirty="0" smtClean="0"/>
          </a:p>
          <a:p>
            <a:r>
              <a:rPr lang="en-US" sz="1400" b="1" dirty="0" smtClean="0"/>
              <a:t>2-</a:t>
            </a:r>
            <a:r>
              <a:rPr lang="en-US" sz="1400" b="1" i="1" dirty="0" smtClean="0"/>
              <a:t>Diacamma spp.</a:t>
            </a:r>
            <a:endParaRPr lang="en-US" sz="1400" dirty="0" smtClean="0"/>
          </a:p>
          <a:p>
            <a:r>
              <a:rPr lang="en-US" sz="1400" b="1" dirty="0" smtClean="0"/>
              <a:t>3-</a:t>
            </a:r>
            <a:r>
              <a:rPr lang="en-US" sz="1400" b="1" i="1" dirty="0" smtClean="0"/>
              <a:t>Camponotus spp.</a:t>
            </a:r>
            <a:endParaRPr lang="en-US" sz="1400" dirty="0" smtClean="0"/>
          </a:p>
          <a:p>
            <a:r>
              <a:rPr lang="en-US" sz="1400" b="1" dirty="0" smtClean="0"/>
              <a:t>4-Lecithin</a:t>
            </a:r>
            <a:r>
              <a:rPr lang="en-US" sz="1400" b="1" i="1" dirty="0" smtClean="0"/>
              <a:t> </a:t>
            </a:r>
            <a:endParaRPr lang="en-US" sz="1400" dirty="0" smtClean="0"/>
          </a:p>
          <a:p>
            <a:r>
              <a:rPr lang="en-US" sz="1400" b="1" dirty="0" smtClean="0"/>
              <a:t>Note: developed with iodine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2971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3048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236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3429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81200" y="266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4267200"/>
            <a:ext cx="1905000" cy="205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1      2      3        4</a:t>
            </a:r>
            <a:endParaRPr lang="en-US" sz="1400" dirty="0" smtClean="0"/>
          </a:p>
          <a:p>
            <a:r>
              <a:rPr lang="en-US" sz="1400" b="1" dirty="0" smtClean="0"/>
              <a:t>Fig.11: TLC for polar lipids    </a:t>
            </a:r>
            <a:endParaRPr lang="en-US" sz="1400" dirty="0" smtClean="0"/>
          </a:p>
          <a:p>
            <a:r>
              <a:rPr lang="en-US" sz="1400" b="1" dirty="0" smtClean="0"/>
              <a:t>1-</a:t>
            </a:r>
            <a:r>
              <a:rPr lang="en-US" sz="1400" b="1" i="1" dirty="0" smtClean="0"/>
              <a:t>Tetraponera spp.</a:t>
            </a:r>
            <a:endParaRPr lang="en-US" sz="1400" dirty="0" smtClean="0"/>
          </a:p>
          <a:p>
            <a:r>
              <a:rPr lang="en-US" sz="1400" b="1" dirty="0" smtClean="0"/>
              <a:t>2-</a:t>
            </a:r>
            <a:r>
              <a:rPr lang="en-US" sz="1400" b="1" i="1" dirty="0" smtClean="0"/>
              <a:t>Diacamma spp.</a:t>
            </a:r>
            <a:endParaRPr lang="en-US" sz="1400" dirty="0" smtClean="0"/>
          </a:p>
          <a:p>
            <a:r>
              <a:rPr lang="en-US" sz="1400" b="1" dirty="0" smtClean="0"/>
              <a:t>3-</a:t>
            </a:r>
            <a:r>
              <a:rPr lang="en-US" sz="1400" b="1" i="1" dirty="0" smtClean="0"/>
              <a:t>Camponotus spp.</a:t>
            </a:r>
            <a:endParaRPr lang="en-US" sz="1400" dirty="0" smtClean="0"/>
          </a:p>
          <a:p>
            <a:r>
              <a:rPr lang="en-US" sz="1400" b="1" dirty="0" smtClean="0"/>
              <a:t>4-Lecithin</a:t>
            </a:r>
            <a:endParaRPr lang="en-US" sz="1400" dirty="0" smtClean="0"/>
          </a:p>
          <a:p>
            <a:r>
              <a:rPr lang="en-US" sz="1400" b="1" dirty="0" smtClean="0"/>
              <a:t>Note: developed with iodine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629400" y="266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0" y="3657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14600" y="41910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r>
              <a:rPr lang="en-US" sz="1400" b="1" dirty="0" smtClean="0"/>
              <a:t>1      2       3       4</a:t>
            </a:r>
            <a:endParaRPr lang="en-US" sz="1400" dirty="0" smtClean="0"/>
          </a:p>
          <a:p>
            <a:r>
              <a:rPr lang="en-US" sz="1400" b="1" dirty="0" smtClean="0"/>
              <a:t>Fig.10: TLC for polar lipids </a:t>
            </a:r>
            <a:endParaRPr lang="en-US" sz="1400" dirty="0" smtClean="0"/>
          </a:p>
          <a:p>
            <a:r>
              <a:rPr lang="en-US" sz="1400" b="1" dirty="0" smtClean="0"/>
              <a:t>1-</a:t>
            </a:r>
            <a:r>
              <a:rPr lang="en-US" sz="1400" b="1" i="1" dirty="0" smtClean="0"/>
              <a:t>Tetraponera spp.</a:t>
            </a:r>
            <a:endParaRPr lang="en-US" sz="1400" dirty="0" smtClean="0"/>
          </a:p>
          <a:p>
            <a:r>
              <a:rPr lang="en-US" sz="1400" b="1" dirty="0" smtClean="0"/>
              <a:t>2-</a:t>
            </a:r>
            <a:r>
              <a:rPr lang="en-US" sz="1400" b="1" i="1" dirty="0" smtClean="0"/>
              <a:t>Diacamma spp.</a:t>
            </a:r>
            <a:endParaRPr lang="en-US" sz="1400" dirty="0" smtClean="0"/>
          </a:p>
          <a:p>
            <a:r>
              <a:rPr lang="en-US" sz="1400" b="1" dirty="0" smtClean="0"/>
              <a:t>3-</a:t>
            </a:r>
            <a:r>
              <a:rPr lang="en-US" sz="1400" b="1" i="1" dirty="0" smtClean="0"/>
              <a:t>Camponotus spp.</a:t>
            </a:r>
            <a:endParaRPr lang="en-US" sz="1400" dirty="0" smtClean="0"/>
          </a:p>
          <a:p>
            <a:r>
              <a:rPr lang="en-US" sz="1400" b="1" dirty="0" smtClean="0"/>
              <a:t>4-Lecithin</a:t>
            </a:r>
            <a:endParaRPr lang="en-US" sz="1400" dirty="0" smtClean="0"/>
          </a:p>
          <a:p>
            <a:r>
              <a:rPr lang="en-US" sz="1400" b="1" dirty="0" smtClean="0"/>
              <a:t>Note: Developed with </a:t>
            </a:r>
            <a:r>
              <a:rPr lang="en-US" sz="1400" b="1" dirty="0" err="1" smtClean="0"/>
              <a:t>ninhydrin</a:t>
            </a:r>
            <a:r>
              <a:rPr lang="en-US" sz="1400" b="1" dirty="0" smtClean="0"/>
              <a:t> &amp; </a:t>
            </a:r>
            <a:r>
              <a:rPr lang="en-US" sz="1400" b="1" dirty="0" err="1" smtClean="0"/>
              <a:t>Dragendorff’s</a:t>
            </a:r>
            <a:r>
              <a:rPr lang="en-US" sz="1400" b="1" dirty="0" smtClean="0"/>
              <a:t> reagent</a:t>
            </a:r>
            <a:endParaRPr lang="en-US" sz="1400" dirty="0"/>
          </a:p>
        </p:txBody>
      </p:sp>
      <p:cxnSp>
        <p:nvCxnSpPr>
          <p:cNvPr id="24" name="Straight Arrow Connector 23"/>
          <p:cNvCxnSpPr>
            <a:stCxn id="18" idx="1"/>
          </p:cNvCxnSpPr>
          <p:nvPr/>
        </p:nvCxnSpPr>
        <p:spPr>
          <a:xfrm flipH="1">
            <a:off x="1600200" y="2851666"/>
            <a:ext cx="3810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14600" y="2895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447800" y="3733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1"/>
          </p:cNvCxnSpPr>
          <p:nvPr/>
        </p:nvCxnSpPr>
        <p:spPr>
          <a:xfrm flipH="1">
            <a:off x="1219200" y="3162300"/>
            <a:ext cx="7620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1"/>
          </p:cNvCxnSpPr>
          <p:nvPr/>
        </p:nvCxnSpPr>
        <p:spPr>
          <a:xfrm flipH="1" flipV="1">
            <a:off x="1066800" y="3352800"/>
            <a:ext cx="8382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1"/>
          </p:cNvCxnSpPr>
          <p:nvPr/>
        </p:nvCxnSpPr>
        <p:spPr>
          <a:xfrm flipH="1" flipV="1">
            <a:off x="1371600" y="3581400"/>
            <a:ext cx="6096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3"/>
          </p:cNvCxnSpPr>
          <p:nvPr/>
        </p:nvCxnSpPr>
        <p:spPr>
          <a:xfrm>
            <a:off x="2438400" y="3162300"/>
            <a:ext cx="5334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362200" y="33528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38400" y="3581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1" idx="3"/>
          </p:cNvCxnSpPr>
          <p:nvPr/>
        </p:nvCxnSpPr>
        <p:spPr>
          <a:xfrm flipV="1">
            <a:off x="2438400" y="381000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" idx="1"/>
          </p:cNvCxnSpPr>
          <p:nvPr/>
        </p:nvCxnSpPr>
        <p:spPr>
          <a:xfrm flipH="1">
            <a:off x="5867400" y="2857500"/>
            <a:ext cx="7620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5" idx="1"/>
          </p:cNvCxnSpPr>
          <p:nvPr/>
        </p:nvCxnSpPr>
        <p:spPr>
          <a:xfrm flipH="1">
            <a:off x="5029200" y="3238500"/>
            <a:ext cx="15240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1"/>
          </p:cNvCxnSpPr>
          <p:nvPr/>
        </p:nvCxnSpPr>
        <p:spPr>
          <a:xfrm flipH="1" flipV="1">
            <a:off x="5943600" y="3505200"/>
            <a:ext cx="6096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6" idx="1"/>
          </p:cNvCxnSpPr>
          <p:nvPr/>
        </p:nvCxnSpPr>
        <p:spPr>
          <a:xfrm flipH="1">
            <a:off x="5715000" y="2546866"/>
            <a:ext cx="9144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6" idx="3"/>
          </p:cNvCxnSpPr>
          <p:nvPr/>
        </p:nvCxnSpPr>
        <p:spPr>
          <a:xfrm>
            <a:off x="7162800" y="2546866"/>
            <a:ext cx="3810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0" idx="3"/>
          </p:cNvCxnSpPr>
          <p:nvPr/>
        </p:nvCxnSpPr>
        <p:spPr>
          <a:xfrm>
            <a:off x="7086600" y="285750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5" idx="3"/>
          </p:cNvCxnSpPr>
          <p:nvPr/>
        </p:nvCxnSpPr>
        <p:spPr>
          <a:xfrm>
            <a:off x="7162800" y="3238500"/>
            <a:ext cx="7620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</p:cNvCxnSpPr>
          <p:nvPr/>
        </p:nvCxnSpPr>
        <p:spPr>
          <a:xfrm flipV="1">
            <a:off x="7010400" y="3505200"/>
            <a:ext cx="7620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81412" y="6367790"/>
            <a:ext cx="7990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Ant spp. was from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Barasat</a:t>
            </a:r>
            <a:r>
              <a:rPr lang="en-US" sz="1400" dirty="0" smtClean="0">
                <a:cs typeface="Arial" pitchFamily="34" charset="0"/>
              </a:rPr>
              <a:t>.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Solvent used for TLC: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chloroform:methanol:water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::65:25:4 (for fig.9 &amp; fig.10)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Solvent used for TLC: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chloroform:methanol:ammonia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::65:25:4 (for fig.11 &amp; fig.12)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3352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POLAR LIPIDS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23" y="762000"/>
            <a:ext cx="863277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343400"/>
            <a:ext cx="213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Fig. 13: TLC for Polar lipids</a:t>
            </a:r>
            <a:endParaRPr lang="en-US" sz="1600" dirty="0" smtClean="0"/>
          </a:p>
          <a:p>
            <a:r>
              <a:rPr lang="en-US" sz="1600" b="1" dirty="0" smtClean="0"/>
              <a:t>1 – </a:t>
            </a:r>
            <a:r>
              <a:rPr lang="en-US" sz="1600" b="1" i="1" dirty="0" err="1" smtClean="0"/>
              <a:t>Camponotus</a:t>
            </a:r>
            <a:endParaRPr lang="en-US" sz="1600" dirty="0" smtClean="0"/>
          </a:p>
          <a:p>
            <a:r>
              <a:rPr lang="en-US" sz="1600" b="1" dirty="0" smtClean="0"/>
              <a:t>2 – </a:t>
            </a:r>
            <a:r>
              <a:rPr lang="en-US" sz="1600" b="1" i="1" dirty="0" err="1" smtClean="0"/>
              <a:t>Diacamma</a:t>
            </a:r>
            <a:endParaRPr lang="en-US" sz="1600" dirty="0" smtClean="0"/>
          </a:p>
          <a:p>
            <a:r>
              <a:rPr lang="en-US" sz="1600" b="1" dirty="0" smtClean="0"/>
              <a:t>3 – </a:t>
            </a:r>
            <a:r>
              <a:rPr lang="en-US" sz="1600" b="1" i="1" dirty="0" err="1" smtClean="0"/>
              <a:t>Tetraponera</a:t>
            </a:r>
            <a:endParaRPr lang="en-US" sz="1600" dirty="0" smtClean="0"/>
          </a:p>
          <a:p>
            <a:r>
              <a:rPr lang="en-US" sz="1600" b="1" dirty="0" smtClean="0"/>
              <a:t>4 – Lecithin (standard)</a:t>
            </a:r>
            <a:endParaRPr lang="en-US" sz="1600" dirty="0" smtClean="0"/>
          </a:p>
          <a:p>
            <a:r>
              <a:rPr lang="en-US" sz="1600" b="1" dirty="0" smtClean="0"/>
              <a:t>Note: Developed with iodine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4343400"/>
            <a:ext cx="198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Fig.14: TLC for Polar lipids</a:t>
            </a:r>
            <a:endParaRPr lang="en-US" sz="1600" dirty="0" smtClean="0"/>
          </a:p>
          <a:p>
            <a:r>
              <a:rPr lang="en-US" sz="1600" b="1" dirty="0" smtClean="0"/>
              <a:t>1 – </a:t>
            </a:r>
            <a:r>
              <a:rPr lang="en-US" sz="1600" b="1" i="1" dirty="0" err="1" smtClean="0"/>
              <a:t>Camponotus</a:t>
            </a:r>
            <a:endParaRPr lang="en-US" sz="1600" dirty="0" smtClean="0"/>
          </a:p>
          <a:p>
            <a:r>
              <a:rPr lang="en-US" sz="1600" b="1" dirty="0" smtClean="0"/>
              <a:t>2 – </a:t>
            </a:r>
            <a:r>
              <a:rPr lang="en-US" sz="1600" b="1" i="1" dirty="0" err="1" smtClean="0"/>
              <a:t>Diacamma</a:t>
            </a:r>
            <a:endParaRPr lang="en-US" sz="1600" dirty="0" smtClean="0"/>
          </a:p>
          <a:p>
            <a:r>
              <a:rPr lang="en-US" sz="1600" b="1" dirty="0" smtClean="0"/>
              <a:t>3</a:t>
            </a:r>
            <a:r>
              <a:rPr lang="en-US" sz="1600" b="1" i="1" dirty="0" smtClean="0"/>
              <a:t>- </a:t>
            </a:r>
            <a:r>
              <a:rPr lang="en-US" sz="1600" b="1" i="1" dirty="0" err="1" smtClean="0"/>
              <a:t>Tetraponera</a:t>
            </a:r>
            <a:endParaRPr lang="en-US" sz="1600" dirty="0" smtClean="0"/>
          </a:p>
          <a:p>
            <a:r>
              <a:rPr lang="en-US" sz="1600" b="1" dirty="0" smtClean="0"/>
              <a:t>4- Lecithin (standard)</a:t>
            </a:r>
            <a:endParaRPr lang="en-US" sz="1600" dirty="0" smtClean="0"/>
          </a:p>
          <a:p>
            <a:r>
              <a:rPr lang="en-US" sz="1600" b="1" dirty="0" smtClean="0"/>
              <a:t>Note: Stained with </a:t>
            </a:r>
            <a:r>
              <a:rPr lang="en-US" sz="1600" b="1" dirty="0" err="1" smtClean="0"/>
              <a:t>Ninhydrin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4272677"/>
            <a:ext cx="205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Fig.15: TLC for Polar lipids</a:t>
            </a:r>
            <a:endParaRPr lang="en-US" sz="1600" dirty="0" smtClean="0"/>
          </a:p>
          <a:p>
            <a:r>
              <a:rPr lang="en-US" sz="1600" b="1" dirty="0" smtClean="0"/>
              <a:t>1 – </a:t>
            </a:r>
            <a:r>
              <a:rPr lang="en-US" sz="1600" b="1" i="1" dirty="0" err="1" smtClean="0"/>
              <a:t>Camponotus</a:t>
            </a:r>
            <a:endParaRPr lang="en-US" sz="1600" dirty="0" smtClean="0"/>
          </a:p>
          <a:p>
            <a:r>
              <a:rPr lang="en-US" sz="1600" b="1" dirty="0" smtClean="0"/>
              <a:t>2 – </a:t>
            </a:r>
            <a:r>
              <a:rPr lang="en-US" sz="1600" b="1" i="1" dirty="0" err="1" smtClean="0"/>
              <a:t>Diacamma</a:t>
            </a:r>
            <a:endParaRPr lang="en-US" sz="1600" dirty="0" smtClean="0"/>
          </a:p>
          <a:p>
            <a:r>
              <a:rPr lang="en-US" sz="1600" b="1" dirty="0" smtClean="0"/>
              <a:t>3 – </a:t>
            </a:r>
            <a:r>
              <a:rPr lang="en-US" sz="1600" b="1" i="1" dirty="0" err="1" smtClean="0"/>
              <a:t>Tetraponera</a:t>
            </a:r>
            <a:endParaRPr lang="en-US" sz="1600" dirty="0" smtClean="0"/>
          </a:p>
          <a:p>
            <a:r>
              <a:rPr lang="en-US" sz="1600" b="1" dirty="0" smtClean="0"/>
              <a:t>4 – Lecithin (standard)</a:t>
            </a:r>
            <a:endParaRPr lang="en-US" sz="1600" dirty="0" smtClean="0"/>
          </a:p>
          <a:p>
            <a:r>
              <a:rPr lang="en-US" sz="1600" b="1" dirty="0" smtClean="0"/>
              <a:t>Note: Developed with iodine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426720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Fig.16: TLC for Polar lipids</a:t>
            </a:r>
            <a:endParaRPr lang="en-US" sz="1600" dirty="0" smtClean="0"/>
          </a:p>
          <a:p>
            <a:r>
              <a:rPr lang="en-US" sz="1600" b="1" dirty="0" smtClean="0"/>
              <a:t>1 – </a:t>
            </a:r>
            <a:r>
              <a:rPr lang="en-US" sz="1600" b="1" i="1" dirty="0" err="1" smtClean="0"/>
              <a:t>Camponotus</a:t>
            </a:r>
            <a:endParaRPr lang="en-US" sz="1600" dirty="0" smtClean="0"/>
          </a:p>
          <a:p>
            <a:r>
              <a:rPr lang="en-US" sz="1600" b="1" dirty="0" smtClean="0"/>
              <a:t>2 – </a:t>
            </a:r>
            <a:r>
              <a:rPr lang="en-US" sz="1600" b="1" i="1" dirty="0" err="1" smtClean="0"/>
              <a:t>Diacamma</a:t>
            </a:r>
            <a:endParaRPr lang="en-US" sz="1600" dirty="0" smtClean="0"/>
          </a:p>
          <a:p>
            <a:r>
              <a:rPr lang="en-US" sz="1600" b="1" dirty="0" smtClean="0"/>
              <a:t>3</a:t>
            </a:r>
            <a:r>
              <a:rPr lang="en-US" sz="1600" b="1" i="1" dirty="0" smtClean="0"/>
              <a:t>- </a:t>
            </a:r>
            <a:r>
              <a:rPr lang="en-US" sz="1600" b="1" i="1" dirty="0" err="1" smtClean="0"/>
              <a:t>Tetraponera</a:t>
            </a:r>
            <a:endParaRPr lang="en-US" sz="1600" dirty="0" smtClean="0"/>
          </a:p>
          <a:p>
            <a:r>
              <a:rPr lang="en-US" sz="1600" b="1" dirty="0" smtClean="0"/>
              <a:t>4- Lecithin (standard)</a:t>
            </a:r>
            <a:endParaRPr lang="en-US" sz="1600" dirty="0" smtClean="0"/>
          </a:p>
          <a:p>
            <a:r>
              <a:rPr lang="en-US" sz="1600" b="1" dirty="0" smtClean="0"/>
              <a:t>Note: Stained with</a:t>
            </a:r>
            <a:endParaRPr lang="en-US" sz="1600" dirty="0" smtClean="0"/>
          </a:p>
          <a:p>
            <a:r>
              <a:rPr lang="en-US" sz="1600" b="1" dirty="0" err="1" smtClean="0"/>
              <a:t>Dragendroff’s</a:t>
            </a:r>
            <a:r>
              <a:rPr lang="en-US" sz="1600" b="1" dirty="0" smtClean="0"/>
              <a:t> reagent</a:t>
            </a:r>
            <a:endParaRPr lang="en-US" sz="16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76995" y="6475511"/>
            <a:ext cx="6590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Solvent used for TLC: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chloroform:methanol:water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::65:25:4 (Ant spp. was from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Naihati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239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HYDROLYSIS OF POLAR LIPIDS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543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4343401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1         2        3         4       5</a:t>
            </a:r>
          </a:p>
          <a:p>
            <a:r>
              <a:rPr lang="en-US" sz="1400" b="1" dirty="0" smtClean="0"/>
              <a:t>  Fig.17: TLC for polar lipids (after hydrolysis)</a:t>
            </a:r>
          </a:p>
          <a:p>
            <a:r>
              <a:rPr lang="en-US" sz="1400" b="1" dirty="0" smtClean="0"/>
              <a:t>1-Serine</a:t>
            </a:r>
          </a:p>
          <a:p>
            <a:r>
              <a:rPr lang="en-US" sz="1400" b="1" dirty="0" smtClean="0"/>
              <a:t>2-</a:t>
            </a:r>
            <a:r>
              <a:rPr lang="en-US" sz="1400" b="1" i="1" dirty="0" smtClean="0"/>
              <a:t>Tetraponera spp.</a:t>
            </a:r>
            <a:endParaRPr lang="en-US" sz="1400" b="1" dirty="0" smtClean="0"/>
          </a:p>
          <a:p>
            <a:r>
              <a:rPr lang="en-US" sz="1400" b="1" dirty="0" smtClean="0"/>
              <a:t>3-</a:t>
            </a:r>
            <a:r>
              <a:rPr lang="en-US" sz="1400" b="1" i="1" dirty="0" smtClean="0"/>
              <a:t>Diacamma spp.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4- Ethanolamine</a:t>
            </a:r>
          </a:p>
          <a:p>
            <a:r>
              <a:rPr lang="en-US" sz="1400" b="1" dirty="0" smtClean="0"/>
              <a:t>5- </a:t>
            </a:r>
            <a:r>
              <a:rPr lang="en-US" sz="1400" b="1" dirty="0" err="1" smtClean="0"/>
              <a:t>Choline</a:t>
            </a:r>
            <a:endParaRPr lang="en-US" sz="1400" b="1" dirty="0" smtClean="0"/>
          </a:p>
          <a:p>
            <a:r>
              <a:rPr lang="en-US" sz="1400" b="1" dirty="0" smtClean="0"/>
              <a:t>Note: developed with </a:t>
            </a:r>
            <a:r>
              <a:rPr lang="en-US" sz="1400" b="1" dirty="0" err="1" smtClean="0"/>
              <a:t>Dragondorff’s</a:t>
            </a:r>
            <a:r>
              <a:rPr lang="en-US" sz="1400" b="1" dirty="0" smtClean="0"/>
              <a:t> reagent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4343401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                              1         2       3       4         5</a:t>
            </a:r>
          </a:p>
          <a:p>
            <a:r>
              <a:rPr lang="en-US" sz="1400" dirty="0" smtClean="0"/>
              <a:t>  </a:t>
            </a:r>
            <a:r>
              <a:rPr lang="en-US" sz="1400" b="1" dirty="0" smtClean="0"/>
              <a:t>Fig.18: TLC for polar lipids (after hydrolysis)</a:t>
            </a:r>
          </a:p>
          <a:p>
            <a:r>
              <a:rPr lang="en-US" sz="1400" b="1" dirty="0" smtClean="0"/>
              <a:t>1-Serine</a:t>
            </a:r>
          </a:p>
          <a:p>
            <a:r>
              <a:rPr lang="en-US" sz="1400" b="1" dirty="0" smtClean="0"/>
              <a:t>2-</a:t>
            </a:r>
            <a:r>
              <a:rPr lang="en-US" sz="1400" b="1" i="1" dirty="0" smtClean="0"/>
              <a:t>Tetraponera spp.</a:t>
            </a:r>
            <a:endParaRPr lang="en-US" sz="1400" b="1" dirty="0" smtClean="0"/>
          </a:p>
          <a:p>
            <a:r>
              <a:rPr lang="en-US" sz="1400" b="1" dirty="0" smtClean="0"/>
              <a:t>3-</a:t>
            </a:r>
            <a:r>
              <a:rPr lang="en-US" sz="1400" b="1" i="1" dirty="0" smtClean="0"/>
              <a:t>Diacamma spp.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4- Ethanolamine</a:t>
            </a:r>
          </a:p>
          <a:p>
            <a:r>
              <a:rPr lang="en-US" sz="1400" b="1" dirty="0" smtClean="0"/>
              <a:t>5- </a:t>
            </a:r>
            <a:r>
              <a:rPr lang="en-US" sz="1400" b="1" dirty="0" err="1" smtClean="0"/>
              <a:t>Choline</a:t>
            </a:r>
            <a:endParaRPr lang="en-US" sz="1400" b="1" dirty="0" smtClean="0"/>
          </a:p>
          <a:p>
            <a:r>
              <a:rPr lang="en-US" sz="1400" b="1" dirty="0" smtClean="0"/>
              <a:t>Note: developed with  </a:t>
            </a:r>
            <a:r>
              <a:rPr lang="en-US" sz="1400" b="1" dirty="0" err="1" smtClean="0"/>
              <a:t>Dragondorff’s</a:t>
            </a:r>
            <a:r>
              <a:rPr lang="en-US" sz="1400" b="1" dirty="0" smtClean="0"/>
              <a:t>   &amp; </a:t>
            </a:r>
            <a:r>
              <a:rPr lang="en-US" sz="1400" b="1" dirty="0" err="1" smtClean="0"/>
              <a:t>ninhydrin</a:t>
            </a:r>
            <a:r>
              <a:rPr lang="en-US" sz="1400" b="1" dirty="0" smtClean="0"/>
              <a:t> reagent</a:t>
            </a:r>
            <a:endParaRPr lang="en-US" sz="1400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7511" y="6211669"/>
            <a:ext cx="87164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Solvent used: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Butanol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:Acetic acid : Water:: 80 :20:20 (</a:t>
            </a:r>
            <a:r>
              <a:rPr lang="en-US" b="1" dirty="0" smtClean="0"/>
              <a:t>Ant species were collected from </a:t>
            </a:r>
            <a:r>
              <a:rPr lang="en-US" b="1" dirty="0" err="1" smtClean="0"/>
              <a:t>Naihati</a:t>
            </a:r>
            <a:r>
              <a:rPr lang="en-US" b="1" dirty="0" smtClean="0"/>
              <a:t>.)</a:t>
            </a:r>
            <a:endParaRPr lang="en-US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Different  spots of lipids were observed after the </a:t>
            </a:r>
            <a:r>
              <a:rPr lang="en-US" dirty="0"/>
              <a:t>polar lipid samples were analyzed by TLC before hydrolysis 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Spots of serine and ethanolamine in both the ant species could be identified after hydrolysis.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172200" cy="792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Ants</a:t>
            </a:r>
            <a:r>
              <a:rPr lang="en-US" dirty="0" smtClean="0"/>
              <a:t> are social insects of the family </a:t>
            </a:r>
            <a:r>
              <a:rPr lang="en-US" b="1" i="1" dirty="0" err="1" smtClean="0"/>
              <a:t>Formicidae</a:t>
            </a:r>
            <a:r>
              <a:rPr lang="en-US" dirty="0" smtClean="0"/>
              <a:t> and belong to the order </a:t>
            </a:r>
            <a:r>
              <a:rPr lang="en-US" b="1" i="1" dirty="0" smtClean="0"/>
              <a:t>Hymenoptera</a:t>
            </a:r>
            <a:r>
              <a:rPr lang="en-US" b="1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Many work has been done on the behavioral aspects of ants, the principal chemical aspects have been pheromones.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Comparative study on Indian ants at the biochemical level is still awaited. I, therefore, wanted to undertake a comparative study of lipids of a number of local (West Bengal, India) ant species. Ant species were collected from different places in West Bengal.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Sample of each species were identified from the Zoological survey of India.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35052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Different spots of lipids were observed after  TLC of polar and non polar  lipids.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Serine and ethanolamine could be identified after hydrolysis of the lipid samples of</a:t>
            </a:r>
            <a:r>
              <a:rPr lang="en-US" i="1" dirty="0" smtClean="0"/>
              <a:t> </a:t>
            </a:r>
            <a:r>
              <a:rPr lang="en-US" i="1" dirty="0" err="1" smtClean="0"/>
              <a:t>Diacamma</a:t>
            </a:r>
            <a:r>
              <a:rPr lang="en-US" i="1" dirty="0" smtClean="0"/>
              <a:t> spp.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Tetraponera</a:t>
            </a:r>
            <a:r>
              <a:rPr lang="en-US" i="1" dirty="0" smtClean="0"/>
              <a:t> spp. </a:t>
            </a:r>
            <a:r>
              <a:rPr lang="en-US" dirty="0" smtClean="0"/>
              <a:t>collected from </a:t>
            </a:r>
            <a:r>
              <a:rPr lang="en-US" dirty="0" err="1" smtClean="0"/>
              <a:t>Naihati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From the MS analysis of methyl ester one fatty acid was identified as </a:t>
            </a:r>
            <a:r>
              <a:rPr lang="en-US" dirty="0" err="1" smtClean="0"/>
              <a:t>elaidic</a:t>
            </a:r>
            <a:r>
              <a:rPr lang="en-US" dirty="0" smtClean="0"/>
              <a:t> acid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020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FUTURE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Identification of the different fatty acids by GC-MS.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differences in the amounts of different lipids among the various ant genera has to be confirmed by Quantitative Analysis.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The differences in the amounts of the different lipids present in the various ant genera can be used  as a taxonomic tool in future.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Whether these lipids act as pheromones or not.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6482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 I sincerely thank my Project guide Dr. </a:t>
            </a:r>
            <a:r>
              <a:rPr lang="en-US" dirty="0" err="1" smtClean="0"/>
              <a:t>Indrani</a:t>
            </a:r>
            <a:r>
              <a:rPr lang="en-US" dirty="0" smtClean="0"/>
              <a:t> </a:t>
            </a:r>
            <a:r>
              <a:rPr lang="en-US" dirty="0" err="1" smtClean="0"/>
              <a:t>Datta</a:t>
            </a:r>
            <a:r>
              <a:rPr lang="en-US" dirty="0" smtClean="0"/>
              <a:t>, Head of the Molecular Biology Department of </a:t>
            </a:r>
            <a:r>
              <a:rPr lang="en-US" dirty="0" err="1" smtClean="0"/>
              <a:t>Acharya</a:t>
            </a:r>
            <a:r>
              <a:rPr lang="en-US" dirty="0" smtClean="0"/>
              <a:t> </a:t>
            </a:r>
            <a:r>
              <a:rPr lang="en-US" dirty="0" err="1" smtClean="0"/>
              <a:t>Prafulla</a:t>
            </a:r>
            <a:r>
              <a:rPr lang="en-US" dirty="0" smtClean="0"/>
              <a:t> Chandra College for the excellent guidance, encouragement and kind co-operation.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 I wish </a:t>
            </a:r>
            <a:r>
              <a:rPr lang="en-US" dirty="0"/>
              <a:t>to express my sincere gratitude to Dr. </a:t>
            </a:r>
            <a:r>
              <a:rPr lang="en-US" dirty="0" err="1"/>
              <a:t>Prajna</a:t>
            </a:r>
            <a:r>
              <a:rPr lang="en-US" dirty="0"/>
              <a:t> </a:t>
            </a:r>
            <a:r>
              <a:rPr lang="en-US" dirty="0" err="1" smtClean="0"/>
              <a:t>Mandal</a:t>
            </a:r>
            <a:r>
              <a:rPr lang="en-US" dirty="0" smtClean="0"/>
              <a:t> </a:t>
            </a:r>
            <a:r>
              <a:rPr lang="en-US" dirty="0"/>
              <a:t>(HOD) of Microbiology of </a:t>
            </a:r>
            <a:r>
              <a:rPr lang="en-US" dirty="0" err="1"/>
              <a:t>Acharya</a:t>
            </a:r>
            <a:r>
              <a:rPr lang="en-US" dirty="0"/>
              <a:t> </a:t>
            </a:r>
            <a:r>
              <a:rPr lang="en-US" dirty="0" err="1"/>
              <a:t>Prafulla</a:t>
            </a:r>
            <a:r>
              <a:rPr lang="en-US" dirty="0"/>
              <a:t> Chandra College for giving me an opportunity to carry out my project work at this college.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 I </a:t>
            </a:r>
            <a:r>
              <a:rPr lang="en-US" dirty="0"/>
              <a:t>am obliged and thank Dr. </a:t>
            </a:r>
            <a:r>
              <a:rPr lang="en-US" dirty="0" err="1"/>
              <a:t>Saroj</a:t>
            </a:r>
            <a:r>
              <a:rPr lang="en-US" dirty="0"/>
              <a:t> </a:t>
            </a:r>
            <a:r>
              <a:rPr lang="en-US" dirty="0" err="1"/>
              <a:t>Kanti</a:t>
            </a:r>
            <a:r>
              <a:rPr lang="en-US" dirty="0"/>
              <a:t> </a:t>
            </a:r>
            <a:r>
              <a:rPr lang="en-US" dirty="0" smtClean="0"/>
              <a:t>Das for his cooperation and huge experience.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 I </a:t>
            </a:r>
            <a:r>
              <a:rPr lang="en-US" dirty="0"/>
              <a:t>am also obliged to Dr. </a:t>
            </a:r>
            <a:r>
              <a:rPr lang="en-US" dirty="0" err="1"/>
              <a:t>Santanu</a:t>
            </a:r>
            <a:r>
              <a:rPr lang="en-US" dirty="0"/>
              <a:t> Roy and Dr. </a:t>
            </a:r>
            <a:r>
              <a:rPr lang="en-US" dirty="0" err="1"/>
              <a:t>Neena</a:t>
            </a:r>
            <a:r>
              <a:rPr lang="en-US" dirty="0"/>
              <a:t> </a:t>
            </a:r>
            <a:r>
              <a:rPr lang="en-US" dirty="0" err="1"/>
              <a:t>Mishra</a:t>
            </a:r>
            <a:r>
              <a:rPr lang="en-US" dirty="0"/>
              <a:t> </a:t>
            </a:r>
            <a:r>
              <a:rPr lang="en-US" dirty="0" smtClean="0"/>
              <a:t>and very </a:t>
            </a:r>
            <a:r>
              <a:rPr lang="en-US" dirty="0"/>
              <a:t>thankful to </a:t>
            </a:r>
            <a:r>
              <a:rPr lang="en-US" dirty="0" err="1"/>
              <a:t>Gargi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ex-student of M.Sc. Microbiology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6962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WORKING ON ANT SPECIES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2387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371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24193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038600"/>
            <a:ext cx="2362200" cy="177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038600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3352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Camponotus</a:t>
            </a:r>
            <a:r>
              <a:rPr lang="en-US" i="1" dirty="0" smtClean="0"/>
              <a:t> sp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3352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Diacamma</a:t>
            </a:r>
            <a:r>
              <a:rPr lang="en-US" i="1" dirty="0" smtClean="0"/>
              <a:t> sp.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3276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Tetraponera</a:t>
            </a:r>
            <a:r>
              <a:rPr lang="en-US" i="1" dirty="0" smtClean="0"/>
              <a:t> sp. 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Pachycondyla</a:t>
            </a:r>
            <a:r>
              <a:rPr lang="en-US" i="1" dirty="0" smtClean="0"/>
              <a:t> sp.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60198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Oecophylla</a:t>
            </a:r>
            <a:r>
              <a:rPr lang="en-US" i="1" dirty="0" smtClean="0"/>
              <a:t> </a:t>
            </a:r>
            <a:r>
              <a:rPr lang="en-US" i="1" dirty="0" err="1" smtClean="0"/>
              <a:t>smaragdina</a:t>
            </a:r>
            <a:r>
              <a:rPr lang="en-US" i="1" dirty="0" smtClean="0"/>
              <a:t>     (worker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5943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Oecophylla</a:t>
            </a:r>
            <a:r>
              <a:rPr lang="en-US" i="1" dirty="0" smtClean="0"/>
              <a:t> </a:t>
            </a:r>
            <a:r>
              <a:rPr lang="en-US" i="1" dirty="0" err="1" smtClean="0"/>
              <a:t>smaragdina</a:t>
            </a:r>
            <a:r>
              <a:rPr lang="en-US" i="1" dirty="0" smtClean="0"/>
              <a:t> (</a:t>
            </a:r>
            <a:r>
              <a:rPr lang="en-US" i="1" dirty="0" err="1" smtClean="0"/>
              <a:t>reproductory</a:t>
            </a:r>
            <a:r>
              <a:rPr lang="en-US" i="1" dirty="0" smtClean="0"/>
              <a:t> </a:t>
            </a:r>
            <a:r>
              <a:rPr lang="en-US" dirty="0" smtClean="0"/>
              <a:t>morph)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020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i="1" dirty="0" smtClean="0"/>
              <a:t> 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Extraction of lipids from collected ants.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Analysis of lipids by thin layer chromatography.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Hydrolysis of polar lipids extracted from the different ant species.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Analysis of lipid composition from methyl ester of fatty acid from the different ant species.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Comparative study of lipid patterns of different ant species.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WORKING STRATEGY OF LIPID EXTRCTION</a:t>
            </a:r>
            <a:endParaRPr lang="en-US" sz="3600" dirty="0"/>
          </a:p>
        </p:txBody>
      </p:sp>
      <p:sp>
        <p:nvSpPr>
          <p:cNvPr id="4" name="Down Arrow Callout 3"/>
          <p:cNvSpPr/>
          <p:nvPr/>
        </p:nvSpPr>
        <p:spPr>
          <a:xfrm>
            <a:off x="609600" y="1371600"/>
            <a:ext cx="8001000" cy="10668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types  of ants collected were weighed separately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609600" y="2514600"/>
            <a:ext cx="8001000" cy="14478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Ants were homogenized separately  and the homogenates were extracted individually with twenty volumes of chloroform-methanol mixture 2:1 (v/v) for extraction of lipid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609600" y="4038600"/>
            <a:ext cx="8077200" cy="15240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0.2 volume of 1% </a:t>
            </a:r>
            <a:r>
              <a:rPr lang="en-US" dirty="0" err="1" smtClean="0"/>
              <a:t>NaCl</a:t>
            </a:r>
            <a:r>
              <a:rPr lang="en-US" dirty="0" smtClean="0"/>
              <a:t> to remove amino acids, sugars etc, from the chloroform-methanol extract .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609600" y="5638800"/>
            <a:ext cx="8153400" cy="12192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day the lower organic layer containing lipids was removed and collected in a new test tube.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WORKING STRATEGY WITH TLC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533400" y="1600200"/>
            <a:ext cx="8001000" cy="8382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Silica gel</a:t>
            </a:r>
            <a:r>
              <a:rPr lang="en-US" b="1" dirty="0" smtClean="0"/>
              <a:t> </a:t>
            </a:r>
            <a:r>
              <a:rPr lang="en-US" dirty="0" smtClean="0"/>
              <a:t>TLC plates (5cm x 10cm) were used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533400" y="2438400"/>
            <a:ext cx="8077200" cy="13716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The standard (1% egg lecithin for polar lipid , 1% sunflower oil for non-polar                                                  lipids)  and  samples were   spotted on the  TLC plate 1 cm apart and 1 cm from edge </a:t>
            </a:r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609600" y="3886200"/>
            <a:ext cx="8001000" cy="12192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TLC plates were placed in a TLC chamber lined with filter paper for chamber saturation and containing solvent system for polar or non-polar lipids</a:t>
            </a:r>
            <a:endParaRPr lang="en-US" dirty="0"/>
          </a:p>
        </p:txBody>
      </p:sp>
      <p:sp>
        <p:nvSpPr>
          <p:cNvPr id="9" name="Down Arrow Callout 8"/>
          <p:cNvSpPr/>
          <p:nvPr/>
        </p:nvSpPr>
        <p:spPr>
          <a:xfrm>
            <a:off x="685800" y="5105400"/>
            <a:ext cx="7924800" cy="17526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completion of the run, the lipids were visualized by few crystals of iodine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WORKING STRATEGY WITH TLC</a:t>
            </a:r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1219200" y="1524000"/>
            <a:ext cx="6857999" cy="1393722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Iodine was then allowed to evaporate completely , for polar lipids, plates were sprayed with 2% </a:t>
            </a:r>
            <a:r>
              <a:rPr lang="en-US" dirty="0" err="1" smtClean="0"/>
              <a:t>Ninhydrin</a:t>
            </a:r>
            <a:r>
              <a:rPr lang="en-US" dirty="0" smtClean="0"/>
              <a:t> followed by heating at about 105</a:t>
            </a:r>
            <a:r>
              <a:rPr lang="en-US" baseline="30000" dirty="0" smtClean="0"/>
              <a:t>o</a:t>
            </a:r>
            <a:r>
              <a:rPr lang="en-US" dirty="0" smtClean="0"/>
              <a:t>C to visualize ‘amino’ lipids like  PE, PS, LPE, LPS. 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1295400" y="2895600"/>
            <a:ext cx="6781800" cy="18288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Another set of TLC plates (for polar lipids) was sprayed with </a:t>
            </a:r>
            <a:r>
              <a:rPr lang="en-US" dirty="0" err="1" smtClean="0"/>
              <a:t>Dragendorff’s</a:t>
            </a:r>
            <a:r>
              <a:rPr lang="en-US" dirty="0" smtClean="0"/>
              <a:t> reagent </a:t>
            </a:r>
            <a:r>
              <a:rPr lang="en-US" b="1" i="1" dirty="0" smtClean="0"/>
              <a:t> </a:t>
            </a:r>
            <a:r>
              <a:rPr lang="en-US" dirty="0" smtClean="0"/>
              <a:t>for the detection of </a:t>
            </a:r>
            <a:r>
              <a:rPr lang="en-US" dirty="0" err="1" smtClean="0"/>
              <a:t>phosphotidyl</a:t>
            </a:r>
            <a:r>
              <a:rPr lang="en-US" dirty="0" smtClean="0"/>
              <a:t> </a:t>
            </a:r>
            <a:r>
              <a:rPr lang="en-US" dirty="0" err="1" smtClean="0"/>
              <a:t>choline</a:t>
            </a:r>
            <a:r>
              <a:rPr lang="en-US" dirty="0" smtClean="0"/>
              <a:t> (PC) and </a:t>
            </a:r>
            <a:r>
              <a:rPr lang="en-US" dirty="0" err="1" smtClean="0"/>
              <a:t>sphingolipids</a:t>
            </a:r>
            <a:r>
              <a:rPr lang="en-US" dirty="0" smtClean="0"/>
              <a:t> (orange yellow color). </a:t>
            </a:r>
          </a:p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1219200" y="4800600"/>
            <a:ext cx="7010400" cy="20574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nonpolar</a:t>
            </a:r>
            <a:r>
              <a:rPr lang="en-US" dirty="0" smtClean="0"/>
              <a:t> lipids  analysis was carried out by using petroleum ether  : diethyl ether : acetic acid :: 80 : 20 : 1 (v/v). Lipid spots were visualized by iodine exposure and identification was done by comparison of standards.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WORKING STRATEGY WITH HYDROLYSIS OF POLAR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0.4ml of different lipid extracts were taken in glass tube and the solvent was allowed to evaporate completely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Then 0.1 ml of 2(N) Hydrochloric acid was added to each sample.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lipid samples were hydrolyzed in a boiling water bath for 1.5 hrs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Acid was evaporated completely by placing the samples in a </a:t>
            </a:r>
            <a:r>
              <a:rPr lang="en-US" sz="2400" dirty="0" err="1" smtClean="0"/>
              <a:t>desicator</a:t>
            </a:r>
            <a:r>
              <a:rPr lang="en-US" sz="2400" dirty="0" smtClean="0"/>
              <a:t> overnight containing fused calcium chloride and sodium hydroxide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samples were then dissolved in 0.1 ml water and analyzed by TLC with </a:t>
            </a:r>
            <a:r>
              <a:rPr lang="en-US" sz="2400" dirty="0" err="1" smtClean="0"/>
              <a:t>Butanol</a:t>
            </a:r>
            <a:r>
              <a:rPr lang="en-US" sz="2400" dirty="0" smtClean="0"/>
              <a:t> : Acetic acid : Water :: 8 : 2: 2 (v/v) as solvent</a:t>
            </a:r>
            <a:endParaRPr lang="en-US" sz="2400" dirty="0"/>
          </a:p>
        </p:txBody>
      </p:sp>
      <p:cxnSp>
        <p:nvCxnSpPr>
          <p:cNvPr id="5" name="Straight Arrow Connector 4"/>
          <p:cNvCxnSpPr>
            <a:endCxn id="8" idx="2"/>
          </p:cNvCxnSpPr>
          <p:nvPr/>
        </p:nvCxnSpPr>
        <p:spPr>
          <a:xfrm flipH="1">
            <a:off x="4076700" y="2438400"/>
            <a:ext cx="381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14800" y="32766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14800" y="4038600"/>
            <a:ext cx="76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14800" y="5105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3886200" y="2286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886200" y="32004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962400" y="3962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038600" y="5029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WORKING STRATEGY WITH METHYL ESTERS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5486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400" dirty="0" smtClean="0"/>
              <a:t>        Different dry lipid extracts were taken and the residue was dissolved in 2 ml of a mixture of methanol : benzene :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::84:10:4(v/v),the tubes were sealed and heated at  (80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C-90</a:t>
            </a:r>
            <a:r>
              <a:rPr lang="en-US" sz="2400" baseline="30000" dirty="0" smtClean="0"/>
              <a:t>0 </a:t>
            </a:r>
            <a:r>
              <a:rPr lang="en-US" sz="2400" dirty="0" smtClean="0"/>
              <a:t>C) for 2 hours.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After completion solution was poured in 5ml of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shaken and fatty acid methyl esters extracted thrice with 2 ml of hexane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The extracts was pooled and </a:t>
            </a:r>
            <a:r>
              <a:rPr lang="en-US" sz="2400" dirty="0" err="1" smtClean="0"/>
              <a:t>sodiumbicarbonate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: anhydrous sodium </a:t>
            </a:r>
            <a:r>
              <a:rPr lang="en-US" sz="2400" dirty="0" err="1" smtClean="0"/>
              <a:t>sulphate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::1:3(w/w) mixture was added to free from acid &amp; water.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The hexane extract was evaporated and re-dissolved in hexane  and the fatty acid methyl esters were purified by TLC using n-hexane : diethyl ether ::95:5 (v/v) as solvent , developed with iodine , marked and eluted with chloroform and preserved at - 20</a:t>
            </a:r>
            <a:r>
              <a:rPr lang="en-US" sz="2400" baseline="30000" dirty="0" smtClean="0"/>
              <a:t>0 </a:t>
            </a:r>
            <a:r>
              <a:rPr lang="en-US" sz="2400" dirty="0" smtClean="0"/>
              <a:t>C.</a:t>
            </a:r>
            <a:r>
              <a:rPr lang="en-US" sz="2400" baseline="-25000" dirty="0" smtClean="0"/>
              <a:t>. </a:t>
            </a:r>
            <a:endParaRPr lang="en-US" sz="240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86200" y="2514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2400" y="3733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62400" y="4876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3810000" y="2514600"/>
            <a:ext cx="15239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886200" y="37338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886200" y="4876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1829</Words>
  <Application>Microsoft Office PowerPoint</Application>
  <PresentationFormat>On-screen Show (4:3)</PresentationFormat>
  <Paragraphs>240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STUDY OF LIPID PATTERNS OF SOME INDIGENOUS ANT SPECIES USING THIN LAYER CHROMATOGRAPHY  BY SAROJ BISWAS  REGISTRATION NO.  -  10111220111020004 of 2011   Under The Supervision Of  Dr. Indrani Datta   Head, Department Of Molecular Biology , APC COLLEGE , Kolkata- 7000131 </vt:lpstr>
      <vt:lpstr>INTRODUCTION</vt:lpstr>
      <vt:lpstr>WORKING ON ANT SPECIES</vt:lpstr>
      <vt:lpstr>OBJECTIVES</vt:lpstr>
      <vt:lpstr>WORKING STRATEGY OF LIPID EXTRCTION</vt:lpstr>
      <vt:lpstr>WORKING STRATEGY WITH TLC</vt:lpstr>
      <vt:lpstr>WORKING STRATEGY WITH TLC</vt:lpstr>
      <vt:lpstr>WORKING STRATEGY WITH HYDROLYSIS OF POLAR LIPIDS</vt:lpstr>
      <vt:lpstr>WORKING STRATEGY WITH METHYL ESTERS</vt:lpstr>
      <vt:lpstr>RESULTS</vt:lpstr>
      <vt:lpstr>NON-POLAR LIPIDS</vt:lpstr>
      <vt:lpstr>Slide 12</vt:lpstr>
      <vt:lpstr>POLAR LIPIDS</vt:lpstr>
      <vt:lpstr>Slide 14</vt:lpstr>
      <vt:lpstr>Slide 15</vt:lpstr>
      <vt:lpstr>POLAR LIPIDS</vt:lpstr>
      <vt:lpstr>POLAR LIPIDS</vt:lpstr>
      <vt:lpstr>HYDROLYSIS OF POLAR LIPIDS</vt:lpstr>
      <vt:lpstr>Slide 19</vt:lpstr>
      <vt:lpstr>CONCLUSION</vt:lpstr>
      <vt:lpstr>FUTURE ASPECTS</vt:lpstr>
      <vt:lpstr>ACKNOWLEDGEMENT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LIPID PATTERN OF SOME INDIGENOUS ANT SPECIES USING THIN LAYER CHROMATOGRAPHY</dc:title>
  <dc:creator>saroj</dc:creator>
  <cp:lastModifiedBy>Laptop</cp:lastModifiedBy>
  <cp:revision>213</cp:revision>
  <dcterms:created xsi:type="dcterms:W3CDTF">2013-03-29T09:29:19Z</dcterms:created>
  <dcterms:modified xsi:type="dcterms:W3CDTF">2023-12-23T16:26:15Z</dcterms:modified>
</cp:coreProperties>
</file>